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
  </p:notesMasterIdLst>
  <p:sldIdLst>
    <p:sldId id="256" r:id="rId3"/>
    <p:sldId id="257" r:id="rId4"/>
  </p:sldIdLst>
  <p:sldSz cx="10693400" cy="7561263"/>
  <p:notesSz cx="6858000" cy="9144000"/>
  <p:defaultTextStyle>
    <a:defPPr>
      <a:defRPr lang="de-DE"/>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3pPr>
    <a:lvl4pPr marL="1563688" indent="-192088"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1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03"/>
    <p:restoredTop sz="94041" autoAdjust="0"/>
  </p:normalViewPr>
  <p:slideViewPr>
    <p:cSldViewPr>
      <p:cViewPr>
        <p:scale>
          <a:sx n="147" d="100"/>
          <a:sy n="147" d="100"/>
        </p:scale>
        <p:origin x="144" y="-1600"/>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664EE3A-B991-9CD9-492A-04F75FEF53D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54CC2FD1-C7FF-0E4F-9533-446387A137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43056" eaLnBrk="1" fontAlgn="auto" hangingPunct="1">
              <a:spcBef>
                <a:spcPts val="0"/>
              </a:spcBef>
              <a:spcAft>
                <a:spcPts val="0"/>
              </a:spcAft>
              <a:defRPr sz="1200">
                <a:latin typeface="+mn-lt"/>
                <a:cs typeface="+mn-cs"/>
              </a:defRPr>
            </a:lvl1pPr>
          </a:lstStyle>
          <a:p>
            <a:pPr>
              <a:defRPr/>
            </a:pPr>
            <a:fld id="{F13B3F84-6496-F349-957E-16E598812689}" type="datetimeFigureOut">
              <a:rPr lang="de-DE"/>
              <a:pPr>
                <a:defRPr/>
              </a:pPr>
              <a:t>16.02.26</a:t>
            </a:fld>
            <a:endParaRPr lang="de-DE"/>
          </a:p>
        </p:txBody>
      </p:sp>
      <p:sp>
        <p:nvSpPr>
          <p:cNvPr id="4" name="Folienbildplatzhalter 3">
            <a:extLst>
              <a:ext uri="{FF2B5EF4-FFF2-40B4-BE49-F238E27FC236}">
                <a16:creationId xmlns:a16="http://schemas.microsoft.com/office/drawing/2014/main" id="{F9AA88F6-424C-09CE-A9EC-93F008D199E3}"/>
              </a:ext>
            </a:extLst>
          </p:cNvPr>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391F4A33-EBA1-1AB8-0942-57E4948890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1585725C-98EA-4381-FDDD-83EAC62D772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797E3BE2-0FDA-6F49-D34C-76B6C25D7D7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B52293A-042B-1D4D-84E1-6045B4E5363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mn-ea"/>
        <a:cs typeface="+mn-cs"/>
      </a:defRPr>
    </a:lvl1pPr>
    <a:lvl2pPr marL="520700" algn="l" defTabSz="1042988" rtl="0" eaLnBrk="0" fontAlgn="base" hangingPunct="0">
      <a:spcBef>
        <a:spcPct val="30000"/>
      </a:spcBef>
      <a:spcAft>
        <a:spcPct val="0"/>
      </a:spcAft>
      <a:defRPr sz="1400" kern="1200">
        <a:solidFill>
          <a:schemeClr val="tx1"/>
        </a:solidFill>
        <a:latin typeface="+mn-lt"/>
        <a:ea typeface="+mn-ea"/>
        <a:cs typeface="+mn-cs"/>
      </a:defRPr>
    </a:lvl2pPr>
    <a:lvl3pPr marL="1042988" algn="l" defTabSz="1042988" rtl="0" eaLnBrk="0" fontAlgn="base" hangingPunct="0">
      <a:spcBef>
        <a:spcPct val="30000"/>
      </a:spcBef>
      <a:spcAft>
        <a:spcPct val="0"/>
      </a:spcAft>
      <a:defRPr sz="1400" kern="1200">
        <a:solidFill>
          <a:schemeClr val="tx1"/>
        </a:solidFill>
        <a:latin typeface="+mn-lt"/>
        <a:ea typeface="+mn-ea"/>
        <a:cs typeface="+mn-cs"/>
      </a:defRPr>
    </a:lvl3pPr>
    <a:lvl4pPr marL="1563688" algn="l" defTabSz="1042988" rtl="0" eaLnBrk="0" fontAlgn="base" hangingPunct="0">
      <a:spcBef>
        <a:spcPct val="30000"/>
      </a:spcBef>
      <a:spcAft>
        <a:spcPct val="0"/>
      </a:spcAft>
      <a:defRPr sz="1400" kern="1200">
        <a:solidFill>
          <a:schemeClr val="tx1"/>
        </a:solidFill>
        <a:latin typeface="+mn-lt"/>
        <a:ea typeface="+mn-ea"/>
        <a:cs typeface="+mn-cs"/>
      </a:defRPr>
    </a:lvl4pPr>
    <a:lvl5pPr marL="2085975" algn="l" defTabSz="1042988" rtl="0" eaLnBrk="0" fontAlgn="base" hangingPunct="0">
      <a:spcBef>
        <a:spcPct val="30000"/>
      </a:spcBef>
      <a:spcAft>
        <a:spcPct val="0"/>
      </a:spcAft>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a:extLst>
              <a:ext uri="{FF2B5EF4-FFF2-40B4-BE49-F238E27FC236}">
                <a16:creationId xmlns:a16="http://schemas.microsoft.com/office/drawing/2014/main" id="{8B8C71CA-4369-F225-F2CA-70678773F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izenplatzhalter 2">
            <a:extLst>
              <a:ext uri="{FF2B5EF4-FFF2-40B4-BE49-F238E27FC236}">
                <a16:creationId xmlns:a16="http://schemas.microsoft.com/office/drawing/2014/main" id="{36D5CC7C-094A-15C4-2271-468AEDB3D4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a:t>Vorlage Flyer 2-Bruch Zickzackfalz DIN lang hoch Aussenseiten</a:t>
            </a:r>
          </a:p>
          <a:p>
            <a:pPr eaLnBrk="1" hangingPunct="1">
              <a:spcBef>
                <a:spcPct val="0"/>
              </a:spcBef>
            </a:pPr>
            <a:endParaRPr lang="en-US" altLang="de-DE"/>
          </a:p>
          <a:p>
            <a:pPr eaLnBrk="1" hangingPunct="1">
              <a:spcBef>
                <a:spcPct val="0"/>
              </a:spcBef>
            </a:pPr>
            <a:r>
              <a:rPr lang="en-US" altLang="de-DE"/>
              <a:t>Randabstand zwischen den Textelementen und den Schnitt- und Falzkanten von 4 mm einhalten, damit keine wichtigen Elemente abgeschnitten werden.</a:t>
            </a:r>
          </a:p>
          <a:p>
            <a:pPr eaLnBrk="1" hangingPunct="1">
              <a:spcBef>
                <a:spcPct val="0"/>
              </a:spcBef>
            </a:pPr>
            <a:endParaRPr lang="en-US" altLang="de-DE"/>
          </a:p>
          <a:p>
            <a:pPr eaLnBrk="1" hangingPunct="1">
              <a:spcBef>
                <a:spcPct val="0"/>
              </a:spcBef>
            </a:pPr>
            <a:r>
              <a:rPr lang="en-US" altLang="de-DE"/>
              <a:t>Vollflächige Bilder bis an den Rand positionieren, um Blitzer zu vermeiden.</a:t>
            </a:r>
          </a:p>
          <a:p>
            <a:pPr eaLnBrk="1" hangingPunct="1">
              <a:spcBef>
                <a:spcPct val="0"/>
              </a:spcBef>
            </a:pPr>
            <a:endParaRPr lang="en-US" altLang="de-DE"/>
          </a:p>
          <a:p>
            <a:pPr eaLnBrk="1" hangingPunct="1">
              <a:spcBef>
                <a:spcPct val="0"/>
              </a:spcBef>
            </a:pPr>
            <a:r>
              <a:rPr lang="en-US" altLang="de-DE"/>
              <a:t>Die Bildauflösung sollte mindestens 300 dpi betragen. </a:t>
            </a:r>
          </a:p>
          <a:p>
            <a:pPr eaLnBrk="1" hangingPunct="1">
              <a:spcBef>
                <a:spcPct val="0"/>
              </a:spcBef>
            </a:pPr>
            <a:endParaRPr lang="en-US" altLang="de-DE"/>
          </a:p>
          <a:p>
            <a:pPr eaLnBrk="1" hangingPunct="1">
              <a:spcBef>
                <a:spcPct val="0"/>
              </a:spcBef>
            </a:pPr>
            <a:r>
              <a:rPr lang="en-US" altLang="de-DE"/>
              <a:t>Darauf achten, dass die Schriften eingebettet sind.</a:t>
            </a:r>
          </a:p>
          <a:p>
            <a:pPr eaLnBrk="1" hangingPunct="1">
              <a:spcBef>
                <a:spcPct val="0"/>
              </a:spcBef>
            </a:pPr>
            <a:endParaRPr lang="en-US" altLang="de-DE"/>
          </a:p>
          <a:p>
            <a:pPr eaLnBrk="1" hangingPunct="1">
              <a:spcBef>
                <a:spcPct val="0"/>
              </a:spcBef>
            </a:pPr>
            <a:r>
              <a:rPr lang="en-US" altLang="de-DE"/>
              <a:t>Vor Produktionsbeginn darf eine Präsentation keine Animationen und Seitenübergänge enthalten. viaprinto übernimmt diese Aufgabe für Sie. Bitte beachten Sie, dass dabei alle grafischen Elemente, an die eine Aktion gebunden ist, gelöscht werden. Es wird daher empfohlen, diese Elemente vor dem Upload selbst zu entfernen: 'Ansicht &gt; Toolbox &gt; Benutzerdefinierte Animation'.</a:t>
            </a:r>
          </a:p>
          <a:p>
            <a:pPr eaLnBrk="1" hangingPunct="1">
              <a:spcBef>
                <a:spcPct val="0"/>
              </a:spcBef>
            </a:pPr>
            <a:endParaRPr lang="en-US" altLang="de-DE"/>
          </a:p>
          <a:p>
            <a:pPr eaLnBrk="1" hangingPunct="1">
              <a:spcBef>
                <a:spcPct val="0"/>
              </a:spcBef>
            </a:pPr>
            <a:endParaRPr lang="en-US" altLang="de-DE"/>
          </a:p>
          <a:p>
            <a:pPr eaLnBrk="1" hangingPunct="1">
              <a:spcBef>
                <a:spcPct val="0"/>
              </a:spcBef>
            </a:pPr>
            <a:r>
              <a:rPr lang="en-US" altLang="de-DE"/>
              <a:t>Hinweis: Sie können auch ein Dokument mit zwei Doppelseiten im geöffneten Format verwenden.</a:t>
            </a:r>
          </a:p>
          <a:p>
            <a:pPr eaLnBrk="1" hangingPunct="1">
              <a:spcBef>
                <a:spcPct val="0"/>
              </a:spcBef>
            </a:pPr>
            <a:endParaRPr lang="en-US" altLang="de-DE"/>
          </a:p>
          <a:p>
            <a:pPr eaLnBrk="1" hangingPunct="1">
              <a:spcBef>
                <a:spcPct val="0"/>
              </a:spcBef>
            </a:pPr>
            <a:r>
              <a:rPr lang="en-US" altLang="de-DE"/>
              <a:t>Weiterführende Informationen zum Erzeugen der Ausgabedatei unter:</a:t>
            </a:r>
          </a:p>
          <a:p>
            <a:pPr eaLnBrk="1" hangingPunct="1">
              <a:spcBef>
                <a:spcPct val="0"/>
              </a:spcBef>
            </a:pPr>
            <a:r>
              <a:rPr lang="en-US" altLang="de-DE"/>
              <a:t> </a:t>
            </a:r>
          </a:p>
          <a:p>
            <a:pPr eaLnBrk="1" hangingPunct="1">
              <a:spcBef>
                <a:spcPct val="0"/>
              </a:spcBef>
            </a:pPr>
            <a:r>
              <a:rPr lang="en-US" altLang="de-DE"/>
              <a:t>www.viaprinto.de/hilfe</a:t>
            </a:r>
          </a:p>
        </p:txBody>
      </p:sp>
      <p:sp>
        <p:nvSpPr>
          <p:cNvPr id="4100" name="Foliennummernplatzhalter 3">
            <a:extLst>
              <a:ext uri="{FF2B5EF4-FFF2-40B4-BE49-F238E27FC236}">
                <a16:creationId xmlns:a16="http://schemas.microsoft.com/office/drawing/2014/main" id="{C9DA7976-E263-09F3-D18C-D3D43841F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Calibri" panose="020F0502020204030204" pitchFamily="34" charset="0"/>
                <a:cs typeface="Arial" panose="020B0604020202020204" pitchFamily="34" charset="0"/>
              </a:defRPr>
            </a:lvl1pPr>
            <a:lvl2pPr marL="742950" indent="-285750">
              <a:defRPr sz="2100">
                <a:solidFill>
                  <a:schemeClr val="tx1"/>
                </a:solidFill>
                <a:latin typeface="Calibri" panose="020F0502020204030204" pitchFamily="34" charset="0"/>
                <a:cs typeface="Arial" panose="020B0604020202020204" pitchFamily="34" charset="0"/>
              </a:defRPr>
            </a:lvl2pPr>
            <a:lvl3pPr marL="1143000" indent="-228600">
              <a:defRPr sz="2100">
                <a:solidFill>
                  <a:schemeClr val="tx1"/>
                </a:solidFill>
                <a:latin typeface="Calibri" panose="020F0502020204030204" pitchFamily="34" charset="0"/>
                <a:cs typeface="Arial" panose="020B0604020202020204" pitchFamily="34" charset="0"/>
              </a:defRPr>
            </a:lvl3pPr>
            <a:lvl4pPr marL="1600200" indent="-228600">
              <a:defRPr sz="2100">
                <a:solidFill>
                  <a:schemeClr val="tx1"/>
                </a:solidFill>
                <a:latin typeface="Calibri" panose="020F0502020204030204" pitchFamily="34" charset="0"/>
                <a:cs typeface="Arial" panose="020B0604020202020204" pitchFamily="34" charset="0"/>
              </a:defRPr>
            </a:lvl4pPr>
            <a:lvl5pPr marL="2057400" indent="-228600">
              <a:defRPr sz="2100">
                <a:solidFill>
                  <a:schemeClr val="tx1"/>
                </a:solidFill>
                <a:latin typeface="Calibri" panose="020F0502020204030204" pitchFamily="34" charset="0"/>
                <a:cs typeface="Arial" panose="020B0604020202020204" pitchFamily="34" charset="0"/>
              </a:defRPr>
            </a:lvl5pPr>
            <a:lvl6pPr marL="25146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6pPr>
            <a:lvl7pPr marL="29718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7pPr>
            <a:lvl8pPr marL="34290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8pPr>
            <a:lvl9pPr marL="38862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9pPr>
          </a:lstStyle>
          <a:p>
            <a:fld id="{0CD942CA-9ED1-3547-809A-D03F90498EF8}" type="slidenum">
              <a:rPr lang="de-DE" altLang="de-DE" sz="1200"/>
              <a:pPr/>
              <a:t>1</a:t>
            </a:fld>
            <a:endParaRPr lang="de-DE"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DF6A8BD1-D3FC-F17E-4385-ADB2E5861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a:extLst>
              <a:ext uri="{FF2B5EF4-FFF2-40B4-BE49-F238E27FC236}">
                <a16:creationId xmlns:a16="http://schemas.microsoft.com/office/drawing/2014/main" id="{E2719419-D8CF-B99C-B9A3-E9496A8461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a:t>Vorlage Flyer 2-Bruch Zickzackfalz DIN lang hoch Innenseiten</a:t>
            </a:r>
          </a:p>
        </p:txBody>
      </p:sp>
      <p:sp>
        <p:nvSpPr>
          <p:cNvPr id="5124" name="Foliennummernplatzhalter 3">
            <a:extLst>
              <a:ext uri="{FF2B5EF4-FFF2-40B4-BE49-F238E27FC236}">
                <a16:creationId xmlns:a16="http://schemas.microsoft.com/office/drawing/2014/main" id="{D59F8930-65AB-B071-84FB-12D8BB80CD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Calibri" panose="020F0502020204030204" pitchFamily="34" charset="0"/>
                <a:cs typeface="Arial" panose="020B0604020202020204" pitchFamily="34" charset="0"/>
              </a:defRPr>
            </a:lvl1pPr>
            <a:lvl2pPr marL="742950" indent="-285750">
              <a:defRPr sz="2100">
                <a:solidFill>
                  <a:schemeClr val="tx1"/>
                </a:solidFill>
                <a:latin typeface="Calibri" panose="020F0502020204030204" pitchFamily="34" charset="0"/>
                <a:cs typeface="Arial" panose="020B0604020202020204" pitchFamily="34" charset="0"/>
              </a:defRPr>
            </a:lvl2pPr>
            <a:lvl3pPr marL="1143000" indent="-228600">
              <a:defRPr sz="2100">
                <a:solidFill>
                  <a:schemeClr val="tx1"/>
                </a:solidFill>
                <a:latin typeface="Calibri" panose="020F0502020204030204" pitchFamily="34" charset="0"/>
                <a:cs typeface="Arial" panose="020B0604020202020204" pitchFamily="34" charset="0"/>
              </a:defRPr>
            </a:lvl3pPr>
            <a:lvl4pPr marL="1600200" indent="-228600">
              <a:defRPr sz="2100">
                <a:solidFill>
                  <a:schemeClr val="tx1"/>
                </a:solidFill>
                <a:latin typeface="Calibri" panose="020F0502020204030204" pitchFamily="34" charset="0"/>
                <a:cs typeface="Arial" panose="020B0604020202020204" pitchFamily="34" charset="0"/>
              </a:defRPr>
            </a:lvl4pPr>
            <a:lvl5pPr marL="2057400" indent="-228600">
              <a:defRPr sz="2100">
                <a:solidFill>
                  <a:schemeClr val="tx1"/>
                </a:solidFill>
                <a:latin typeface="Calibri" panose="020F0502020204030204" pitchFamily="34" charset="0"/>
                <a:cs typeface="Arial" panose="020B0604020202020204" pitchFamily="34" charset="0"/>
              </a:defRPr>
            </a:lvl5pPr>
            <a:lvl6pPr marL="25146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6pPr>
            <a:lvl7pPr marL="29718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7pPr>
            <a:lvl8pPr marL="34290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8pPr>
            <a:lvl9pPr marL="3886200" indent="-228600" defTabSz="1042988" eaLnBrk="0" fontAlgn="base" hangingPunct="0">
              <a:spcBef>
                <a:spcPct val="0"/>
              </a:spcBef>
              <a:spcAft>
                <a:spcPct val="0"/>
              </a:spcAft>
              <a:defRPr sz="2100">
                <a:solidFill>
                  <a:schemeClr val="tx1"/>
                </a:solidFill>
                <a:latin typeface="Calibri" panose="020F0502020204030204" pitchFamily="34" charset="0"/>
                <a:cs typeface="Arial" panose="020B0604020202020204" pitchFamily="34" charset="0"/>
              </a:defRPr>
            </a:lvl9pPr>
          </a:lstStyle>
          <a:p>
            <a:fld id="{308C6AB9-B070-1D4A-8FDB-864C39EF81C1}" type="slidenum">
              <a:rPr lang="de-DE" altLang="de-DE" sz="1200"/>
              <a:pPr/>
              <a:t>2</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10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757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viaprinto.de/hilfe"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8C5571-01D5-A1F0-58EB-1224284345DD}"/>
              </a:ext>
            </a:extLst>
          </p:cNvPr>
          <p:cNvSpPr/>
          <p:nvPr userDrawn="1"/>
        </p:nvSpPr>
        <p:spPr>
          <a:xfrm>
            <a:off x="3563938" y="1588"/>
            <a:ext cx="9525" cy="7559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de-DE"/>
          </a:p>
        </p:txBody>
      </p:sp>
      <p:sp>
        <p:nvSpPr>
          <p:cNvPr id="3" name="TextBox 4">
            <a:extLst>
              <a:ext uri="{FF2B5EF4-FFF2-40B4-BE49-F238E27FC236}">
                <a16:creationId xmlns:a16="http://schemas.microsoft.com/office/drawing/2014/main" id="{498C8B6B-12E9-A3A8-8564-CCD095592A63}"/>
              </a:ext>
            </a:extLst>
          </p:cNvPr>
          <p:cNvSpPr txBox="1">
            <a:spLocks noChangeArrowheads="1"/>
          </p:cNvSpPr>
          <p:nvPr userDrawn="1"/>
        </p:nvSpPr>
        <p:spPr bwMode="auto">
          <a:xfrm>
            <a:off x="0" y="3449638"/>
            <a:ext cx="3563938" cy="461962"/>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a:solidFill>
                  <a:srgbClr val="E35B33"/>
                </a:solidFill>
                <a:latin typeface="Arial" panose="020B0604020202020204" pitchFamily="34" charset="0"/>
                <a:ea typeface="MS PGothic" panose="020B0600070205080204" pitchFamily="34" charset="-128"/>
              </a:rPr>
              <a:t>SEITE 4</a:t>
            </a:r>
          </a:p>
          <a:p>
            <a:pPr algn="ctr" eaLnBrk="1" hangingPunct="1">
              <a:defRPr/>
            </a:pPr>
            <a:r>
              <a:rPr lang="en-US" altLang="de-DE" sz="1200">
                <a:solidFill>
                  <a:srgbClr val="E35B33"/>
                </a:solidFill>
                <a:latin typeface="Arial" panose="020B0604020202020204" pitchFamily="34" charset="0"/>
                <a:ea typeface="MS PGothic" panose="020B0600070205080204" pitchFamily="34" charset="-128"/>
              </a:rPr>
              <a:t>99 mm</a:t>
            </a:r>
          </a:p>
        </p:txBody>
      </p:sp>
      <p:sp>
        <p:nvSpPr>
          <p:cNvPr id="7" name="TextBox 7">
            <a:extLst>
              <a:ext uri="{FF2B5EF4-FFF2-40B4-BE49-F238E27FC236}">
                <a16:creationId xmlns:a16="http://schemas.microsoft.com/office/drawing/2014/main" id="{97BD3BB5-0E6E-B72F-D45D-0E6AEDCF8B71}"/>
              </a:ext>
            </a:extLst>
          </p:cNvPr>
          <p:cNvSpPr txBox="1">
            <a:spLocks noChangeArrowheads="1"/>
          </p:cNvSpPr>
          <p:nvPr userDrawn="1"/>
        </p:nvSpPr>
        <p:spPr bwMode="auto">
          <a:xfrm>
            <a:off x="3563938" y="3452813"/>
            <a:ext cx="3563937" cy="461962"/>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a:solidFill>
                  <a:srgbClr val="E35B33"/>
                </a:solidFill>
                <a:latin typeface="Arial" panose="020B0604020202020204" pitchFamily="34" charset="0"/>
                <a:ea typeface="MS PGothic" panose="020B0600070205080204" pitchFamily="34" charset="-128"/>
              </a:rPr>
              <a:t>SEITE 5</a:t>
            </a:r>
          </a:p>
          <a:p>
            <a:pPr algn="ctr" eaLnBrk="1" hangingPunct="1">
              <a:defRPr/>
            </a:pPr>
            <a:r>
              <a:rPr lang="en-US" altLang="de-DE" sz="1200">
                <a:solidFill>
                  <a:srgbClr val="E35B33"/>
                </a:solidFill>
                <a:latin typeface="Arial" panose="020B0604020202020204" pitchFamily="34" charset="0"/>
                <a:ea typeface="MS PGothic" panose="020B0600070205080204" pitchFamily="34" charset="-128"/>
              </a:rPr>
              <a:t>99 mm</a:t>
            </a:r>
          </a:p>
        </p:txBody>
      </p:sp>
      <p:sp>
        <p:nvSpPr>
          <p:cNvPr id="8" name="TextBox 8">
            <a:extLst>
              <a:ext uri="{FF2B5EF4-FFF2-40B4-BE49-F238E27FC236}">
                <a16:creationId xmlns:a16="http://schemas.microsoft.com/office/drawing/2014/main" id="{17720D40-EF82-68B3-871C-A919EF928AFD}"/>
              </a:ext>
            </a:extLst>
          </p:cNvPr>
          <p:cNvSpPr txBox="1">
            <a:spLocks noChangeArrowheads="1"/>
          </p:cNvSpPr>
          <p:nvPr userDrawn="1"/>
        </p:nvSpPr>
        <p:spPr bwMode="auto">
          <a:xfrm>
            <a:off x="7134225" y="3449638"/>
            <a:ext cx="3563938" cy="461962"/>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a:solidFill>
                  <a:srgbClr val="E35B33"/>
                </a:solidFill>
                <a:latin typeface="Arial" panose="020B0604020202020204" pitchFamily="34" charset="0"/>
                <a:ea typeface="MS PGothic" panose="020B0600070205080204" pitchFamily="34" charset="-128"/>
              </a:rPr>
              <a:t>SEITE 1 Titelseite</a:t>
            </a:r>
          </a:p>
          <a:p>
            <a:pPr algn="ctr" eaLnBrk="1" hangingPunct="1">
              <a:defRPr/>
            </a:pPr>
            <a:r>
              <a:rPr lang="en-US" altLang="de-DE" sz="1200">
                <a:solidFill>
                  <a:srgbClr val="E35B33"/>
                </a:solidFill>
                <a:latin typeface="Arial" panose="020B0604020202020204" pitchFamily="34" charset="0"/>
                <a:ea typeface="MS PGothic" panose="020B0600070205080204" pitchFamily="34" charset="-128"/>
              </a:rPr>
              <a:t>99 mm</a:t>
            </a:r>
          </a:p>
        </p:txBody>
      </p:sp>
      <p:sp>
        <p:nvSpPr>
          <p:cNvPr id="9" name="Textfeld 11">
            <a:extLst>
              <a:ext uri="{FF2B5EF4-FFF2-40B4-BE49-F238E27FC236}">
                <a16:creationId xmlns:a16="http://schemas.microsoft.com/office/drawing/2014/main" id="{12BC9E24-2B94-5E40-1523-D3CDA145BC1F}"/>
              </a:ext>
            </a:extLst>
          </p:cNvPr>
          <p:cNvSpPr txBox="1">
            <a:spLocks noChangeArrowheads="1"/>
          </p:cNvSpPr>
          <p:nvPr userDrawn="1"/>
        </p:nvSpPr>
        <p:spPr bwMode="auto">
          <a:xfrm>
            <a:off x="7218363" y="180975"/>
            <a:ext cx="3313112" cy="3046413"/>
          </a:xfrm>
          <a:prstGeom prst="rect">
            <a:avLst/>
          </a:prstGeom>
          <a:noFill/>
          <a:ln>
            <a:noFill/>
          </a:ln>
        </p:spPr>
        <p:txBody>
          <a:bodyPr>
            <a:spAutoFit/>
          </a:bodyPr>
          <a:lstStyle>
            <a:lvl1pPr defTabSz="473075">
              <a:defRPr sz="2100">
                <a:solidFill>
                  <a:schemeClr val="tx1"/>
                </a:solidFill>
                <a:latin typeface="Calibri" panose="020F0502020204030204" pitchFamily="34" charset="0"/>
              </a:defRPr>
            </a:lvl1pPr>
            <a:lvl2pPr marL="742950" indent="-285750" defTabSz="473075">
              <a:defRPr sz="2100">
                <a:solidFill>
                  <a:schemeClr val="tx1"/>
                </a:solidFill>
                <a:latin typeface="Calibri" panose="020F0502020204030204" pitchFamily="34" charset="0"/>
              </a:defRPr>
            </a:lvl2pPr>
            <a:lvl3pPr marL="1143000" indent="-228600" defTabSz="473075">
              <a:defRPr sz="2100">
                <a:solidFill>
                  <a:schemeClr val="tx1"/>
                </a:solidFill>
                <a:latin typeface="Calibri" panose="020F0502020204030204" pitchFamily="34" charset="0"/>
              </a:defRPr>
            </a:lvl3pPr>
            <a:lvl4pPr marL="1600200" indent="-228600" defTabSz="473075">
              <a:defRPr sz="2100">
                <a:solidFill>
                  <a:schemeClr val="tx1"/>
                </a:solidFill>
                <a:latin typeface="Calibri" panose="020F0502020204030204" pitchFamily="34" charset="0"/>
              </a:defRPr>
            </a:lvl4pPr>
            <a:lvl5pPr marL="2057400" indent="-228600" defTabSz="473075">
              <a:defRPr sz="2100">
                <a:solidFill>
                  <a:schemeClr val="tx1"/>
                </a:solidFill>
                <a:latin typeface="Calibri" panose="020F0502020204030204" pitchFamily="34" charset="0"/>
              </a:defRPr>
            </a:lvl5pPr>
            <a:lvl6pPr marL="2514600" indent="-228600" defTabSz="473075" fontAlgn="base">
              <a:spcBef>
                <a:spcPct val="0"/>
              </a:spcBef>
              <a:spcAft>
                <a:spcPct val="0"/>
              </a:spcAft>
              <a:defRPr sz="2100">
                <a:solidFill>
                  <a:schemeClr val="tx1"/>
                </a:solidFill>
                <a:latin typeface="Calibri" panose="020F0502020204030204" pitchFamily="34" charset="0"/>
              </a:defRPr>
            </a:lvl6pPr>
            <a:lvl7pPr marL="2971800" indent="-228600" defTabSz="473075" fontAlgn="base">
              <a:spcBef>
                <a:spcPct val="0"/>
              </a:spcBef>
              <a:spcAft>
                <a:spcPct val="0"/>
              </a:spcAft>
              <a:defRPr sz="2100">
                <a:solidFill>
                  <a:schemeClr val="tx1"/>
                </a:solidFill>
                <a:latin typeface="Calibri" panose="020F0502020204030204" pitchFamily="34" charset="0"/>
              </a:defRPr>
            </a:lvl7pPr>
            <a:lvl8pPr marL="3429000" indent="-228600" defTabSz="473075" fontAlgn="base">
              <a:spcBef>
                <a:spcPct val="0"/>
              </a:spcBef>
              <a:spcAft>
                <a:spcPct val="0"/>
              </a:spcAft>
              <a:defRPr sz="2100">
                <a:solidFill>
                  <a:schemeClr val="tx1"/>
                </a:solidFill>
                <a:latin typeface="Calibri" panose="020F0502020204030204" pitchFamily="34" charset="0"/>
              </a:defRPr>
            </a:lvl8pPr>
            <a:lvl9pPr marL="3886200" indent="-228600" defTabSz="473075" fontAlgn="base">
              <a:spcBef>
                <a:spcPct val="0"/>
              </a:spcBef>
              <a:spcAft>
                <a:spcPct val="0"/>
              </a:spcAft>
              <a:defRPr sz="2100">
                <a:solidFill>
                  <a:schemeClr val="tx1"/>
                </a:solidFill>
                <a:latin typeface="Calibri" panose="020F0502020204030204" pitchFamily="34" charset="0"/>
              </a:defRPr>
            </a:lvl9pPr>
          </a:lstStyle>
          <a:p>
            <a:pPr eaLnBrk="1" hangingPunct="1">
              <a:defRPr/>
            </a:pPr>
            <a:r>
              <a:rPr lang="de-DE" altLang="de-DE" sz="1400">
                <a:solidFill>
                  <a:srgbClr val="A6A6A6"/>
                </a:solidFill>
                <a:latin typeface="Arial" panose="020B0604020202020204" pitchFamily="34" charset="0"/>
                <a:ea typeface="MS PGothic" panose="020B0600070205080204" pitchFamily="34" charset="-128"/>
              </a:rPr>
              <a:t>Vorlage Flyer 2-Bruch Zickzackfalz </a:t>
            </a:r>
            <a:br>
              <a:rPr lang="de-DE" altLang="de-DE" sz="1400">
                <a:solidFill>
                  <a:srgbClr val="A6A6A6"/>
                </a:solidFill>
                <a:latin typeface="Arial" panose="020B0604020202020204" pitchFamily="34" charset="0"/>
                <a:ea typeface="MS PGothic" panose="020B0600070205080204" pitchFamily="34" charset="-128"/>
              </a:rPr>
            </a:br>
            <a:r>
              <a:rPr lang="de-DE" altLang="de-DE" sz="1400">
                <a:solidFill>
                  <a:srgbClr val="A6A6A6"/>
                </a:solidFill>
                <a:latin typeface="Arial" panose="020B0604020202020204" pitchFamily="34" charset="0"/>
                <a:ea typeface="MS PGothic" panose="020B0600070205080204" pitchFamily="34" charset="-128"/>
              </a:rPr>
              <a:t>DIN lang hoch</a:t>
            </a:r>
          </a:p>
          <a:p>
            <a:pPr eaLnBrk="1" hangingPunct="1">
              <a:defRPr/>
            </a:pPr>
            <a:endParaRPr lang="de-DE" altLang="de-DE" sz="1400">
              <a:solidFill>
                <a:srgbClr val="A6A6A6"/>
              </a:solidFill>
              <a:latin typeface="Arial" panose="020B0604020202020204" pitchFamily="34" charset="0"/>
              <a:ea typeface="MS PGothic" panose="020B0600070205080204" pitchFamily="34" charset="-128"/>
            </a:endParaRPr>
          </a:p>
          <a:p>
            <a:pPr eaLnBrk="1" hangingPunct="1">
              <a:defRPr/>
            </a:pPr>
            <a:r>
              <a:rPr lang="de-DE" altLang="de-DE" sz="1400">
                <a:solidFill>
                  <a:srgbClr val="A6A6A6"/>
                </a:solidFill>
                <a:latin typeface="Arial" panose="020B0604020202020204" pitchFamily="34" charset="0"/>
                <a:ea typeface="MS PGothic" panose="020B0600070205080204" pitchFamily="34" charset="-128"/>
              </a:rPr>
              <a:t>Die Linien entsprechen den Falzkanten. </a:t>
            </a:r>
          </a:p>
          <a:p>
            <a:pPr eaLnBrk="1" hangingPunct="1">
              <a:defRPr/>
            </a:pPr>
            <a:endParaRPr lang="de-DE" altLang="de-DE" sz="1400">
              <a:solidFill>
                <a:srgbClr val="A6A6A6"/>
              </a:solidFill>
              <a:latin typeface="Arial" panose="020B0604020202020204" pitchFamily="34" charset="0"/>
              <a:ea typeface="MS PGothic" panose="020B0600070205080204" pitchFamily="34" charset="-128"/>
            </a:endParaRPr>
          </a:p>
          <a:p>
            <a:pPr eaLnBrk="1" hangingPunct="1">
              <a:defRPr/>
            </a:pPr>
            <a:r>
              <a:rPr lang="de-DE" altLang="de-DE" sz="1400">
                <a:solidFill>
                  <a:srgbClr val="A6A6A6"/>
                </a:solidFill>
                <a:latin typeface="Arial" panose="020B0604020202020204" pitchFamily="34" charset="0"/>
                <a:ea typeface="MS PGothic" panose="020B0600070205080204" pitchFamily="34" charset="-128"/>
              </a:rPr>
              <a:t>Löschen Sie diese Layoutanweisung bevor Sie Ihren 2-Bruch Flyer gestalten. </a:t>
            </a:r>
          </a:p>
          <a:p>
            <a:pPr eaLnBrk="1" hangingPunct="1">
              <a:defRPr/>
            </a:pPr>
            <a:endParaRPr lang="de-DE" altLang="de-DE" sz="1400">
              <a:solidFill>
                <a:srgbClr val="A6A6A6"/>
              </a:solidFill>
              <a:latin typeface="Arial" panose="020B0604020202020204" pitchFamily="34" charset="0"/>
              <a:ea typeface="MS PGothic" panose="020B0600070205080204" pitchFamily="34" charset="-128"/>
            </a:endParaRPr>
          </a:p>
          <a:p>
            <a:pPr eaLnBrk="1" hangingPunct="1">
              <a:defRPr/>
            </a:pPr>
            <a:r>
              <a:rPr lang="de-DE" altLang="de-DE" sz="1400">
                <a:solidFill>
                  <a:srgbClr val="A6A6A6"/>
                </a:solidFill>
                <a:latin typeface="Arial" panose="020B0604020202020204" pitchFamily="34" charset="0"/>
                <a:ea typeface="MS PGothic" panose="020B0600070205080204" pitchFamily="34" charset="-128"/>
              </a:rPr>
              <a:t>Weiterführende Informationen zum Erzeugen der Ausgabedatei unter:</a:t>
            </a:r>
          </a:p>
          <a:p>
            <a:pPr algn="ctr" eaLnBrk="1" hangingPunct="1">
              <a:defRPr/>
            </a:pPr>
            <a:r>
              <a:rPr lang="de-DE" altLang="de-DE" sz="1400">
                <a:solidFill>
                  <a:srgbClr val="A6A6A6"/>
                </a:solidFill>
                <a:latin typeface="Arial" panose="020B0604020202020204" pitchFamily="34" charset="0"/>
                <a:ea typeface="MS PGothic" panose="020B0600070205080204" pitchFamily="34" charset="-128"/>
              </a:rPr>
              <a:t> </a:t>
            </a:r>
          </a:p>
          <a:p>
            <a:pPr algn="ctr" eaLnBrk="1" hangingPunct="1">
              <a:defRPr/>
            </a:pPr>
            <a:r>
              <a:rPr lang="de-DE" altLang="de-DE" sz="1400">
                <a:solidFill>
                  <a:srgbClr val="A6A6A6"/>
                </a:solidFill>
                <a:latin typeface="Arial" panose="020B0604020202020204" pitchFamily="34" charset="0"/>
                <a:ea typeface="MS PGothic" panose="020B0600070205080204" pitchFamily="34" charset="-128"/>
                <a:hlinkClick r:id="rId3"/>
              </a:rPr>
              <a:t>www.viaprinto.de/hilfe</a:t>
            </a:r>
            <a:endParaRPr lang="de-DE" altLang="de-DE" sz="1400">
              <a:solidFill>
                <a:srgbClr val="A6A6A6"/>
              </a:solidFill>
              <a:latin typeface="Arial" panose="020B0604020202020204" pitchFamily="34" charset="0"/>
              <a:ea typeface="MS PGothic" panose="020B0600070205080204" pitchFamily="34" charset="-128"/>
            </a:endParaRPr>
          </a:p>
          <a:p>
            <a:pPr eaLnBrk="1" hangingPunct="1">
              <a:defRPr/>
            </a:pPr>
            <a:endParaRPr lang="de-DE" altLang="de-DE" sz="1000">
              <a:ea typeface="MS PGothic" panose="020B0600070205080204" pitchFamily="34" charset="-128"/>
            </a:endParaRPr>
          </a:p>
        </p:txBody>
      </p:sp>
      <p:sp>
        <p:nvSpPr>
          <p:cNvPr id="10" name="TextBox 9">
            <a:extLst>
              <a:ext uri="{FF2B5EF4-FFF2-40B4-BE49-F238E27FC236}">
                <a16:creationId xmlns:a16="http://schemas.microsoft.com/office/drawing/2014/main" id="{15A7CF4C-0F8A-1D24-B3EC-9BDB01113A6F}"/>
              </a:ext>
            </a:extLst>
          </p:cNvPr>
          <p:cNvSpPr txBox="1">
            <a:spLocks noChangeArrowheads="1"/>
          </p:cNvSpPr>
          <p:nvPr userDrawn="1"/>
        </p:nvSpPr>
        <p:spPr bwMode="auto">
          <a:xfrm>
            <a:off x="3540125" y="5802313"/>
            <a:ext cx="3571875" cy="276225"/>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a:solidFill>
                  <a:srgbClr val="E35B33"/>
                </a:solidFill>
                <a:latin typeface="Arial" panose="020B0604020202020204" pitchFamily="34" charset="0"/>
                <a:ea typeface="MS PGothic" panose="020B0600070205080204" pitchFamily="34" charset="-128"/>
              </a:rPr>
              <a:t>AUSSEN</a:t>
            </a:r>
            <a:endParaRPr lang="en-US" altLang="de-DE" sz="1200">
              <a:solidFill>
                <a:srgbClr val="E35B33"/>
              </a:solidFill>
              <a:latin typeface="Arial" panose="020B0604020202020204" pitchFamily="34" charset="0"/>
              <a:ea typeface="MS PGothic" panose="020B0600070205080204" pitchFamily="34" charset="-128"/>
            </a:endParaRPr>
          </a:p>
        </p:txBody>
      </p:sp>
      <p:sp>
        <p:nvSpPr>
          <p:cNvPr id="11" name="Rechteck 10">
            <a:extLst>
              <a:ext uri="{FF2B5EF4-FFF2-40B4-BE49-F238E27FC236}">
                <a16:creationId xmlns:a16="http://schemas.microsoft.com/office/drawing/2014/main" id="{2A47267F-0442-04A4-5F1B-A4DE6A9DA1A4}"/>
              </a:ext>
            </a:extLst>
          </p:cNvPr>
          <p:cNvSpPr/>
          <p:nvPr userDrawn="1"/>
        </p:nvSpPr>
        <p:spPr>
          <a:xfrm>
            <a:off x="7134225" y="0"/>
            <a:ext cx="11113" cy="7559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de-DE"/>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defRPr>
      </a:lvl2pPr>
      <a:lvl3pPr algn="ctr" defTabSz="1042988" rtl="0" eaLnBrk="0" fontAlgn="base" hangingPunct="0">
        <a:spcBef>
          <a:spcPct val="0"/>
        </a:spcBef>
        <a:spcAft>
          <a:spcPct val="0"/>
        </a:spcAft>
        <a:defRPr sz="5000">
          <a:solidFill>
            <a:schemeClr val="tx1"/>
          </a:solidFill>
          <a:latin typeface="Calibri" panose="020F0502020204030204" pitchFamily="34" charset="0"/>
        </a:defRPr>
      </a:lvl3pPr>
      <a:lvl4pPr algn="ctr" defTabSz="1042988" rtl="0" eaLnBrk="0" fontAlgn="base" hangingPunct="0">
        <a:spcBef>
          <a:spcPct val="0"/>
        </a:spcBef>
        <a:spcAft>
          <a:spcPct val="0"/>
        </a:spcAft>
        <a:defRPr sz="5000">
          <a:solidFill>
            <a:schemeClr val="tx1"/>
          </a:solidFill>
          <a:latin typeface="Calibri" panose="020F0502020204030204" pitchFamily="34" charset="0"/>
        </a:defRPr>
      </a:lvl4pPr>
      <a:lvl5pPr algn="ctr" defTabSz="1042988" rtl="0" eaLnBrk="0" fontAlgn="base" hangingPunct="0">
        <a:spcBef>
          <a:spcPct val="0"/>
        </a:spcBef>
        <a:spcAft>
          <a:spcPct val="0"/>
        </a:spcAft>
        <a:defRPr sz="5000">
          <a:solidFill>
            <a:schemeClr val="tx1"/>
          </a:solidFill>
          <a:latin typeface="Calibri" panose="020F0502020204030204" pitchFamily="34" charset="0"/>
        </a:defRPr>
      </a:lvl5pPr>
      <a:lvl6pPr marL="457200" algn="ctr" defTabSz="1042988" rtl="0" fontAlgn="base">
        <a:spcBef>
          <a:spcPct val="0"/>
        </a:spcBef>
        <a:spcAft>
          <a:spcPct val="0"/>
        </a:spcAft>
        <a:defRPr sz="5000">
          <a:solidFill>
            <a:schemeClr val="tx1"/>
          </a:solidFill>
          <a:latin typeface="Calibri" panose="020F0502020204030204" pitchFamily="34" charset="0"/>
        </a:defRPr>
      </a:lvl6pPr>
      <a:lvl7pPr marL="914400" algn="ctr" defTabSz="1042988" rtl="0" fontAlgn="base">
        <a:spcBef>
          <a:spcPct val="0"/>
        </a:spcBef>
        <a:spcAft>
          <a:spcPct val="0"/>
        </a:spcAft>
        <a:defRPr sz="5000">
          <a:solidFill>
            <a:schemeClr val="tx1"/>
          </a:solidFill>
          <a:latin typeface="Calibri" panose="020F0502020204030204" pitchFamily="34" charset="0"/>
        </a:defRPr>
      </a:lvl7pPr>
      <a:lvl8pPr marL="1371600" algn="ctr" defTabSz="1042988" rtl="0" fontAlgn="base">
        <a:spcBef>
          <a:spcPct val="0"/>
        </a:spcBef>
        <a:spcAft>
          <a:spcPct val="0"/>
        </a:spcAft>
        <a:defRPr sz="5000">
          <a:solidFill>
            <a:schemeClr val="tx1"/>
          </a:solidFill>
          <a:latin typeface="Calibri" panose="020F0502020204030204" pitchFamily="34" charset="0"/>
        </a:defRPr>
      </a:lvl8pPr>
      <a:lvl9pPr marL="1828800" algn="ctr" defTabSz="1042988" rtl="0" fontAlgn="base">
        <a:spcBef>
          <a:spcPct val="0"/>
        </a:spcBef>
        <a:spcAft>
          <a:spcPct val="0"/>
        </a:spcAft>
        <a:defRPr sz="5000">
          <a:solidFill>
            <a:schemeClr val="tx1"/>
          </a:solidFill>
          <a:latin typeface="Calibri" panose="020F0502020204030204" pitchFamily="34" charset="0"/>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66EB597-7930-1D70-B3D7-9F46BB314FBF}"/>
              </a:ext>
            </a:extLst>
          </p:cNvPr>
          <p:cNvSpPr/>
          <p:nvPr userDrawn="1"/>
        </p:nvSpPr>
        <p:spPr>
          <a:xfrm>
            <a:off x="3552825" y="0"/>
            <a:ext cx="11113" cy="7559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de-DE"/>
          </a:p>
        </p:txBody>
      </p:sp>
      <p:sp>
        <p:nvSpPr>
          <p:cNvPr id="8" name="Rechteck 7">
            <a:extLst>
              <a:ext uri="{FF2B5EF4-FFF2-40B4-BE49-F238E27FC236}">
                <a16:creationId xmlns:a16="http://schemas.microsoft.com/office/drawing/2014/main" id="{78A3A45A-7530-E93E-EC53-75177D833AAC}"/>
              </a:ext>
            </a:extLst>
          </p:cNvPr>
          <p:cNvSpPr/>
          <p:nvPr userDrawn="1"/>
        </p:nvSpPr>
        <p:spPr>
          <a:xfrm>
            <a:off x="7116763" y="-15875"/>
            <a:ext cx="11112" cy="7559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de-DE"/>
          </a:p>
        </p:txBody>
      </p:sp>
      <p:sp>
        <p:nvSpPr>
          <p:cNvPr id="9" name="TextBox 4">
            <a:extLst>
              <a:ext uri="{FF2B5EF4-FFF2-40B4-BE49-F238E27FC236}">
                <a16:creationId xmlns:a16="http://schemas.microsoft.com/office/drawing/2014/main" id="{A4C30543-9AFB-3725-A509-E986CAD79468}"/>
              </a:ext>
            </a:extLst>
          </p:cNvPr>
          <p:cNvSpPr txBox="1">
            <a:spLocks noChangeArrowheads="1"/>
          </p:cNvSpPr>
          <p:nvPr userDrawn="1"/>
        </p:nvSpPr>
        <p:spPr bwMode="auto">
          <a:xfrm>
            <a:off x="0" y="3449638"/>
            <a:ext cx="3563938" cy="461962"/>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dirty="0">
                <a:solidFill>
                  <a:srgbClr val="E35B33"/>
                </a:solidFill>
                <a:latin typeface="Arial" panose="020B0604020202020204" pitchFamily="34" charset="0"/>
                <a:ea typeface="MS PGothic" panose="020B0600070205080204" pitchFamily="34" charset="-128"/>
              </a:rPr>
              <a:t>SEITE 2</a:t>
            </a:r>
          </a:p>
          <a:p>
            <a:pPr algn="ctr" eaLnBrk="1" hangingPunct="1">
              <a:defRPr/>
            </a:pPr>
            <a:r>
              <a:rPr lang="en-US" altLang="de-DE" sz="1200" dirty="0">
                <a:solidFill>
                  <a:srgbClr val="E35B33"/>
                </a:solidFill>
                <a:latin typeface="Arial" panose="020B0604020202020204" pitchFamily="34" charset="0"/>
                <a:ea typeface="MS PGothic" panose="020B0600070205080204" pitchFamily="34" charset="-128"/>
              </a:rPr>
              <a:t>99 mm</a:t>
            </a:r>
          </a:p>
        </p:txBody>
      </p:sp>
      <p:sp>
        <p:nvSpPr>
          <p:cNvPr id="10" name="TextBox 7">
            <a:extLst>
              <a:ext uri="{FF2B5EF4-FFF2-40B4-BE49-F238E27FC236}">
                <a16:creationId xmlns:a16="http://schemas.microsoft.com/office/drawing/2014/main" id="{7F53A3B9-AB73-7340-56FC-CBF1CFF6977D}"/>
              </a:ext>
            </a:extLst>
          </p:cNvPr>
          <p:cNvSpPr txBox="1">
            <a:spLocks noChangeArrowheads="1"/>
          </p:cNvSpPr>
          <p:nvPr userDrawn="1"/>
        </p:nvSpPr>
        <p:spPr bwMode="auto">
          <a:xfrm>
            <a:off x="3552825" y="3452813"/>
            <a:ext cx="3563938" cy="461962"/>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a:solidFill>
                  <a:srgbClr val="E35B33"/>
                </a:solidFill>
                <a:latin typeface="Arial" panose="020B0604020202020204" pitchFamily="34" charset="0"/>
                <a:ea typeface="MS PGothic" panose="020B0600070205080204" pitchFamily="34" charset="-128"/>
              </a:rPr>
              <a:t>SEITE 3</a:t>
            </a:r>
          </a:p>
          <a:p>
            <a:pPr algn="ctr" eaLnBrk="1" hangingPunct="1">
              <a:defRPr/>
            </a:pPr>
            <a:r>
              <a:rPr lang="en-US" altLang="de-DE" sz="1200">
                <a:solidFill>
                  <a:srgbClr val="E35B33"/>
                </a:solidFill>
                <a:latin typeface="Arial" panose="020B0604020202020204" pitchFamily="34" charset="0"/>
                <a:ea typeface="MS PGothic" panose="020B0600070205080204" pitchFamily="34" charset="-128"/>
              </a:rPr>
              <a:t>99 mm</a:t>
            </a:r>
          </a:p>
        </p:txBody>
      </p:sp>
      <p:sp>
        <p:nvSpPr>
          <p:cNvPr id="11" name="TextBox 8">
            <a:extLst>
              <a:ext uri="{FF2B5EF4-FFF2-40B4-BE49-F238E27FC236}">
                <a16:creationId xmlns:a16="http://schemas.microsoft.com/office/drawing/2014/main" id="{F82945C2-3884-955F-0788-36909020D5B0}"/>
              </a:ext>
            </a:extLst>
          </p:cNvPr>
          <p:cNvSpPr txBox="1">
            <a:spLocks noChangeArrowheads="1"/>
          </p:cNvSpPr>
          <p:nvPr userDrawn="1"/>
        </p:nvSpPr>
        <p:spPr bwMode="auto">
          <a:xfrm>
            <a:off x="7116763" y="3449638"/>
            <a:ext cx="3576637" cy="461962"/>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a:solidFill>
                  <a:srgbClr val="E35B33"/>
                </a:solidFill>
                <a:latin typeface="Arial" panose="020B0604020202020204" pitchFamily="34" charset="0"/>
                <a:ea typeface="MS PGothic" panose="020B0600070205080204" pitchFamily="34" charset="-128"/>
              </a:rPr>
              <a:t>SEITE 6 Rückseite</a:t>
            </a:r>
          </a:p>
          <a:p>
            <a:pPr algn="ctr" eaLnBrk="1" hangingPunct="1">
              <a:defRPr/>
            </a:pPr>
            <a:r>
              <a:rPr lang="en-US" altLang="de-DE" sz="1200">
                <a:solidFill>
                  <a:srgbClr val="E35B33"/>
                </a:solidFill>
                <a:latin typeface="Arial" panose="020B0604020202020204" pitchFamily="34" charset="0"/>
                <a:ea typeface="MS PGothic" panose="020B0600070205080204" pitchFamily="34" charset="-128"/>
              </a:rPr>
              <a:t>99 mm</a:t>
            </a:r>
          </a:p>
        </p:txBody>
      </p:sp>
      <p:sp>
        <p:nvSpPr>
          <p:cNvPr id="12" name="TextBox 10">
            <a:extLst>
              <a:ext uri="{FF2B5EF4-FFF2-40B4-BE49-F238E27FC236}">
                <a16:creationId xmlns:a16="http://schemas.microsoft.com/office/drawing/2014/main" id="{C03F42BF-1BA6-BEDA-9F49-F0746C0F2702}"/>
              </a:ext>
            </a:extLst>
          </p:cNvPr>
          <p:cNvSpPr txBox="1">
            <a:spLocks noChangeArrowheads="1"/>
          </p:cNvSpPr>
          <p:nvPr userDrawn="1"/>
        </p:nvSpPr>
        <p:spPr bwMode="auto">
          <a:xfrm>
            <a:off x="3540125" y="5802313"/>
            <a:ext cx="3571875" cy="276225"/>
          </a:xfrm>
          <a:prstGeom prst="rect">
            <a:avLst/>
          </a:prstGeom>
          <a:noFill/>
          <a:ln>
            <a:noFill/>
          </a:ln>
        </p:spPr>
        <p:txBody>
          <a:bodyPr lIns="45564" tIns="22782" rIns="45564" bIns="22782">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042988" fontAlgn="base">
              <a:spcBef>
                <a:spcPct val="0"/>
              </a:spcBef>
              <a:spcAft>
                <a:spcPct val="0"/>
              </a:spcAft>
              <a:defRPr sz="2100">
                <a:solidFill>
                  <a:schemeClr val="tx1"/>
                </a:solidFill>
                <a:latin typeface="Calibri" panose="020F0502020204030204" pitchFamily="34" charset="0"/>
              </a:defRPr>
            </a:lvl6pPr>
            <a:lvl7pPr marL="2971800" indent="-228600" defTabSz="1042988" fontAlgn="base">
              <a:spcBef>
                <a:spcPct val="0"/>
              </a:spcBef>
              <a:spcAft>
                <a:spcPct val="0"/>
              </a:spcAft>
              <a:defRPr sz="2100">
                <a:solidFill>
                  <a:schemeClr val="tx1"/>
                </a:solidFill>
                <a:latin typeface="Calibri" panose="020F0502020204030204" pitchFamily="34" charset="0"/>
              </a:defRPr>
            </a:lvl7pPr>
            <a:lvl8pPr marL="3429000" indent="-228600" defTabSz="1042988" fontAlgn="base">
              <a:spcBef>
                <a:spcPct val="0"/>
              </a:spcBef>
              <a:spcAft>
                <a:spcPct val="0"/>
              </a:spcAft>
              <a:defRPr sz="2100">
                <a:solidFill>
                  <a:schemeClr val="tx1"/>
                </a:solidFill>
                <a:latin typeface="Calibri" panose="020F0502020204030204" pitchFamily="34" charset="0"/>
              </a:defRPr>
            </a:lvl8pPr>
            <a:lvl9pPr marL="3886200" indent="-228600" defTabSz="1042988" fontAlgn="base">
              <a:spcBef>
                <a:spcPct val="0"/>
              </a:spcBef>
              <a:spcAft>
                <a:spcPct val="0"/>
              </a:spcAft>
              <a:defRPr sz="2100">
                <a:solidFill>
                  <a:schemeClr val="tx1"/>
                </a:solidFill>
                <a:latin typeface="Calibri" panose="020F0502020204030204" pitchFamily="34" charset="0"/>
              </a:defRPr>
            </a:lvl9pPr>
          </a:lstStyle>
          <a:p>
            <a:pPr algn="ctr" eaLnBrk="1" hangingPunct="1">
              <a:defRPr/>
            </a:pPr>
            <a:r>
              <a:rPr lang="en-US" altLang="de-DE" sz="1500">
                <a:solidFill>
                  <a:srgbClr val="E35B33"/>
                </a:solidFill>
                <a:latin typeface="Arial" panose="020B0604020202020204" pitchFamily="34" charset="0"/>
                <a:ea typeface="MS PGothic" panose="020B0600070205080204" pitchFamily="34" charset="-128"/>
              </a:rPr>
              <a:t>INNEN</a:t>
            </a:r>
            <a:endParaRPr lang="en-US" altLang="de-DE" sz="1200">
              <a:solidFill>
                <a:srgbClr val="E35B33"/>
              </a:solidFill>
              <a:latin typeface="Arial" panose="020B0604020202020204" pitchFamily="34" charset="0"/>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anja@tares.org"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gelb, Design enthält.&#10;&#10;KI-generierte Inhalte können fehlerhaft sein.">
            <a:extLst>
              <a:ext uri="{FF2B5EF4-FFF2-40B4-BE49-F238E27FC236}">
                <a16:creationId xmlns:a16="http://schemas.microsoft.com/office/drawing/2014/main" id="{A2808159-1E2A-1D6F-DFF4-6F146577712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290916" y="88584"/>
            <a:ext cx="3096344" cy="3377830"/>
          </a:xfrm>
          <a:prstGeom prst="rect">
            <a:avLst/>
          </a:prstGeom>
        </p:spPr>
      </p:pic>
      <p:sp>
        <p:nvSpPr>
          <p:cNvPr id="8" name="Textfeld 7">
            <a:extLst>
              <a:ext uri="{FF2B5EF4-FFF2-40B4-BE49-F238E27FC236}">
                <a16:creationId xmlns:a16="http://schemas.microsoft.com/office/drawing/2014/main" id="{21A16CDB-F821-30D4-7846-65C43EFDBFFA}"/>
              </a:ext>
            </a:extLst>
          </p:cNvPr>
          <p:cNvSpPr txBox="1"/>
          <p:nvPr/>
        </p:nvSpPr>
        <p:spPr>
          <a:xfrm>
            <a:off x="7578948" y="4094849"/>
            <a:ext cx="2808312" cy="523220"/>
          </a:xfrm>
          <a:prstGeom prst="rect">
            <a:avLst/>
          </a:prstGeom>
          <a:noFill/>
        </p:spPr>
        <p:txBody>
          <a:bodyPr wrap="square" rtlCol="0">
            <a:spAutoFit/>
          </a:bodyPr>
          <a:lstStyle/>
          <a:p>
            <a:pPr algn="ctr" fontAlgn="t"/>
            <a:r>
              <a:rPr lang="de-DE" sz="2800" b="1" dirty="0">
                <a:solidFill>
                  <a:schemeClr val="accent6">
                    <a:lumMod val="50000"/>
                  </a:schemeClr>
                </a:solidFill>
              </a:rPr>
              <a:t>Taijiquan Lernen!</a:t>
            </a:r>
          </a:p>
        </p:txBody>
      </p:sp>
      <p:sp>
        <p:nvSpPr>
          <p:cNvPr id="9" name="Rechteck 8">
            <a:extLst>
              <a:ext uri="{FF2B5EF4-FFF2-40B4-BE49-F238E27FC236}">
                <a16:creationId xmlns:a16="http://schemas.microsoft.com/office/drawing/2014/main" id="{10F16E2D-8167-8664-3426-0637AC37C50F}"/>
              </a:ext>
            </a:extLst>
          </p:cNvPr>
          <p:cNvSpPr/>
          <p:nvPr/>
        </p:nvSpPr>
        <p:spPr>
          <a:xfrm>
            <a:off x="7578948" y="3466414"/>
            <a:ext cx="2736304" cy="53024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Rechteck 9">
            <a:extLst>
              <a:ext uri="{FF2B5EF4-FFF2-40B4-BE49-F238E27FC236}">
                <a16:creationId xmlns:a16="http://schemas.microsoft.com/office/drawing/2014/main" id="{D8C39342-5B6E-36F4-C94B-CF46CE3CE269}"/>
              </a:ext>
            </a:extLst>
          </p:cNvPr>
          <p:cNvSpPr/>
          <p:nvPr/>
        </p:nvSpPr>
        <p:spPr>
          <a:xfrm>
            <a:off x="3978548" y="3348583"/>
            <a:ext cx="2736304" cy="53024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 name="Rechteck 10">
            <a:extLst>
              <a:ext uri="{FF2B5EF4-FFF2-40B4-BE49-F238E27FC236}">
                <a16:creationId xmlns:a16="http://schemas.microsoft.com/office/drawing/2014/main" id="{6165B38F-DACD-952C-5A57-F88990B80DC9}"/>
              </a:ext>
            </a:extLst>
          </p:cNvPr>
          <p:cNvSpPr/>
          <p:nvPr/>
        </p:nvSpPr>
        <p:spPr>
          <a:xfrm>
            <a:off x="666180" y="3348583"/>
            <a:ext cx="2736304" cy="53024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Rechteck 11">
            <a:extLst>
              <a:ext uri="{FF2B5EF4-FFF2-40B4-BE49-F238E27FC236}">
                <a16:creationId xmlns:a16="http://schemas.microsoft.com/office/drawing/2014/main" id="{26C79E5F-9D4D-C871-C816-4E893967975F}"/>
              </a:ext>
            </a:extLst>
          </p:cNvPr>
          <p:cNvSpPr/>
          <p:nvPr/>
        </p:nvSpPr>
        <p:spPr>
          <a:xfrm>
            <a:off x="3834532" y="5652839"/>
            <a:ext cx="2736304" cy="53024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4" name="Textfeld 13">
            <a:extLst>
              <a:ext uri="{FF2B5EF4-FFF2-40B4-BE49-F238E27FC236}">
                <a16:creationId xmlns:a16="http://schemas.microsoft.com/office/drawing/2014/main" id="{509D004A-5751-1AAB-EA09-11AA2CF7C5C7}"/>
              </a:ext>
            </a:extLst>
          </p:cNvPr>
          <p:cNvSpPr txBox="1"/>
          <p:nvPr/>
        </p:nvSpPr>
        <p:spPr>
          <a:xfrm>
            <a:off x="3834532" y="342482"/>
            <a:ext cx="3096344" cy="5940088"/>
          </a:xfrm>
          <a:prstGeom prst="rect">
            <a:avLst/>
          </a:prstGeom>
          <a:noFill/>
        </p:spPr>
        <p:txBody>
          <a:bodyPr wrap="square" rtlCol="0">
            <a:spAutoFit/>
          </a:bodyPr>
          <a:lstStyle/>
          <a:p>
            <a:pPr algn="ctr"/>
            <a:r>
              <a:rPr lang="de-DE" sz="1600" b="1" dirty="0">
                <a:solidFill>
                  <a:schemeClr val="accent6">
                    <a:lumMod val="50000"/>
                  </a:schemeClr>
                </a:solidFill>
                <a:latin typeface="Barlow Regular"/>
              </a:rPr>
              <a:t>Taiji Kurse</a:t>
            </a:r>
            <a:endParaRPr lang="de-DE" sz="1600" i="0" u="none" strike="noStrike" dirty="0">
              <a:solidFill>
                <a:schemeClr val="accent6">
                  <a:lumMod val="50000"/>
                </a:schemeClr>
              </a:solidFill>
              <a:effectLst/>
              <a:latin typeface="Barlow Regular"/>
            </a:endParaRPr>
          </a:p>
          <a:p>
            <a:pPr algn="ctr"/>
            <a:r>
              <a:rPr lang="de-DE" sz="1600" i="0" u="none" strike="noStrike" dirty="0">
                <a:solidFill>
                  <a:schemeClr val="accent6">
                    <a:lumMod val="50000"/>
                  </a:schemeClr>
                </a:solidFill>
                <a:effectLst/>
                <a:latin typeface="Barlow Regular"/>
              </a:rPr>
              <a:t>Die nächsten Kurse in kleinen Gruppen starten am </a:t>
            </a:r>
          </a:p>
          <a:p>
            <a:pPr algn="ctr"/>
            <a:endParaRPr lang="de-DE" sz="1600" i="0" u="none" strike="noStrike" dirty="0">
              <a:solidFill>
                <a:schemeClr val="accent6">
                  <a:lumMod val="50000"/>
                </a:schemeClr>
              </a:solidFill>
              <a:effectLst/>
              <a:latin typeface="Barlow Regular"/>
            </a:endParaRPr>
          </a:p>
          <a:p>
            <a:pPr algn="ctr"/>
            <a:r>
              <a:rPr lang="de-DE" sz="1600" b="1" u="sng" dirty="0">
                <a:solidFill>
                  <a:schemeClr val="accent6">
                    <a:lumMod val="50000"/>
                  </a:schemeClr>
                </a:solidFill>
                <a:latin typeface="Barlow Regular"/>
              </a:rPr>
              <a:t>Dienstag, 21. April 2026</a:t>
            </a:r>
            <a:endParaRPr lang="de-DE" sz="1600" u="sng" dirty="0">
              <a:solidFill>
                <a:schemeClr val="accent6">
                  <a:lumMod val="50000"/>
                </a:schemeClr>
              </a:solidFill>
              <a:latin typeface="Barlow Regular"/>
            </a:endParaRPr>
          </a:p>
          <a:p>
            <a:pPr algn="ctr"/>
            <a:r>
              <a:rPr lang="de-DE" sz="1600" dirty="0">
                <a:solidFill>
                  <a:schemeClr val="accent6">
                    <a:lumMod val="50000"/>
                  </a:schemeClr>
                </a:solidFill>
                <a:latin typeface="Barlow Regular"/>
              </a:rPr>
              <a:t>12:00-12:45</a:t>
            </a:r>
          </a:p>
          <a:p>
            <a:pPr algn="ctr"/>
            <a:r>
              <a:rPr lang="de-DE" sz="1400" b="1" i="1" dirty="0">
                <a:solidFill>
                  <a:schemeClr val="accent6">
                    <a:lumMod val="50000"/>
                  </a:schemeClr>
                </a:solidFill>
                <a:latin typeface="Barlow Regular"/>
              </a:rPr>
              <a:t>Taijiquan für Einsteiger</a:t>
            </a:r>
          </a:p>
          <a:p>
            <a:pPr algn="ctr"/>
            <a:endParaRPr lang="de-DE" sz="1600" dirty="0">
              <a:solidFill>
                <a:schemeClr val="accent6">
                  <a:lumMod val="50000"/>
                </a:schemeClr>
              </a:solidFill>
              <a:latin typeface="Barlow Regular"/>
            </a:endParaRPr>
          </a:p>
          <a:p>
            <a:pPr algn="ctr"/>
            <a:r>
              <a:rPr lang="de-DE" sz="1600" dirty="0">
                <a:solidFill>
                  <a:schemeClr val="accent6">
                    <a:lumMod val="50000"/>
                  </a:schemeClr>
                </a:solidFill>
                <a:latin typeface="Barlow Regular"/>
              </a:rPr>
              <a:t>13:00-14:00  </a:t>
            </a:r>
          </a:p>
          <a:p>
            <a:pPr algn="ctr"/>
            <a:r>
              <a:rPr lang="de-DE" sz="1400" b="1" i="1" dirty="0">
                <a:solidFill>
                  <a:schemeClr val="accent6">
                    <a:lumMod val="50000"/>
                  </a:schemeClr>
                </a:solidFill>
                <a:latin typeface="Barlow Regular"/>
              </a:rPr>
              <a:t>Mittelstufe </a:t>
            </a:r>
            <a:r>
              <a:rPr lang="de-DE" sz="1400" b="1" i="1" dirty="0" err="1">
                <a:solidFill>
                  <a:schemeClr val="accent6">
                    <a:lumMod val="50000"/>
                  </a:schemeClr>
                </a:solidFill>
                <a:latin typeface="Barlow Regular"/>
              </a:rPr>
              <a:t>ZhaoBao</a:t>
            </a:r>
            <a:r>
              <a:rPr lang="de-DE" sz="1400" b="1" i="1" dirty="0">
                <a:solidFill>
                  <a:schemeClr val="accent6">
                    <a:lumMod val="50000"/>
                  </a:schemeClr>
                </a:solidFill>
                <a:latin typeface="Barlow Regular"/>
              </a:rPr>
              <a:t> 10er Formlaufen</a:t>
            </a:r>
          </a:p>
          <a:p>
            <a:pPr algn="ctr"/>
            <a:endParaRPr lang="de-DE" sz="1600" dirty="0">
              <a:solidFill>
                <a:schemeClr val="accent6">
                  <a:lumMod val="50000"/>
                </a:schemeClr>
              </a:solidFill>
              <a:latin typeface="Barlow Regular"/>
            </a:endParaRPr>
          </a:p>
          <a:p>
            <a:pPr algn="ctr"/>
            <a:r>
              <a:rPr lang="de-DE" sz="1600" dirty="0">
                <a:solidFill>
                  <a:schemeClr val="accent6">
                    <a:lumMod val="50000"/>
                  </a:schemeClr>
                </a:solidFill>
                <a:latin typeface="Barlow Regular"/>
              </a:rPr>
              <a:t>14:30 – 15:30  </a:t>
            </a:r>
          </a:p>
          <a:p>
            <a:pPr algn="ctr"/>
            <a:r>
              <a:rPr lang="de-DE" sz="1400" b="1" i="1" dirty="0">
                <a:solidFill>
                  <a:schemeClr val="accent6">
                    <a:lumMod val="50000"/>
                  </a:schemeClr>
                </a:solidFill>
                <a:latin typeface="Barlow Regular"/>
              </a:rPr>
              <a:t>Anfänger und fortgeschrittene Anfänger</a:t>
            </a:r>
            <a:endParaRPr lang="de-DE" sz="1400" b="1" i="1" u="none" strike="noStrike" dirty="0">
              <a:solidFill>
                <a:schemeClr val="accent6">
                  <a:lumMod val="50000"/>
                </a:schemeClr>
              </a:solidFill>
              <a:effectLst/>
              <a:latin typeface="Barlow Regular"/>
            </a:endParaRPr>
          </a:p>
          <a:p>
            <a:pPr algn="ctr"/>
            <a:endParaRPr lang="de-DE" sz="1600" dirty="0">
              <a:solidFill>
                <a:schemeClr val="accent6">
                  <a:lumMod val="50000"/>
                </a:schemeClr>
              </a:solidFill>
              <a:latin typeface="Barlow Regular"/>
            </a:endParaRPr>
          </a:p>
          <a:p>
            <a:pPr algn="ctr"/>
            <a:r>
              <a:rPr lang="de-DE" sz="1400" i="0" u="none" strike="noStrike" dirty="0">
                <a:solidFill>
                  <a:schemeClr val="accent6">
                    <a:lumMod val="50000"/>
                  </a:schemeClr>
                </a:solidFill>
                <a:effectLst/>
                <a:latin typeface="Barlow Regular"/>
              </a:rPr>
              <a:t>Der Kurs mit 10 Terminen kostet 160€</a:t>
            </a:r>
            <a:r>
              <a:rPr lang="de-DE" sz="1400" dirty="0">
                <a:solidFill>
                  <a:schemeClr val="accent6">
                    <a:lumMod val="50000"/>
                  </a:schemeClr>
                </a:solidFill>
                <a:latin typeface="Barlow Regular"/>
              </a:rPr>
              <a:t> (60 Minuten) / 120€ (45 Minuten).</a:t>
            </a:r>
            <a:r>
              <a:rPr lang="de-DE" sz="1400" i="0" u="none" strike="noStrike" dirty="0">
                <a:solidFill>
                  <a:schemeClr val="accent6">
                    <a:lumMod val="50000"/>
                  </a:schemeClr>
                </a:solidFill>
                <a:effectLst/>
                <a:latin typeface="Barlow Regular"/>
              </a:rPr>
              <a:t> </a:t>
            </a:r>
          </a:p>
          <a:p>
            <a:pPr algn="ctr"/>
            <a:r>
              <a:rPr lang="de-DE" sz="1400" i="0" u="none" strike="noStrike" dirty="0">
                <a:solidFill>
                  <a:schemeClr val="accent6">
                    <a:lumMod val="50000"/>
                  </a:schemeClr>
                </a:solidFill>
                <a:effectLst/>
                <a:latin typeface="Barlow Regular"/>
              </a:rPr>
              <a:t>Alle  gesetzlichen Krankenkassen bezuschussen  die Kurse.</a:t>
            </a:r>
          </a:p>
          <a:p>
            <a:pPr algn="ctr"/>
            <a:endParaRPr lang="de-DE" sz="1200" i="0" u="none" strike="noStrike" dirty="0">
              <a:solidFill>
                <a:schemeClr val="accent6">
                  <a:lumMod val="50000"/>
                </a:schemeClr>
              </a:solidFill>
              <a:effectLst/>
              <a:latin typeface="Barlow Regular"/>
            </a:endParaRPr>
          </a:p>
          <a:p>
            <a:pPr algn="ctr"/>
            <a:r>
              <a:rPr lang="de-DE" sz="1200" i="0" u="none" strike="noStrike" dirty="0">
                <a:solidFill>
                  <a:schemeClr val="accent6">
                    <a:lumMod val="50000"/>
                  </a:schemeClr>
                </a:solidFill>
                <a:effectLst/>
                <a:latin typeface="Barlow Regular"/>
              </a:rPr>
              <a:t>Anmeldung per E-Mail</a:t>
            </a:r>
            <a:r>
              <a:rPr lang="de-DE" sz="1200" dirty="0">
                <a:solidFill>
                  <a:schemeClr val="accent6">
                    <a:lumMod val="50000"/>
                  </a:schemeClr>
                </a:solidFill>
                <a:latin typeface="Barlow Regular"/>
              </a:rPr>
              <a:t>, </a:t>
            </a:r>
            <a:r>
              <a:rPr lang="de-DE" sz="1200" i="0" u="none" strike="noStrike" dirty="0">
                <a:solidFill>
                  <a:schemeClr val="accent6">
                    <a:lumMod val="50000"/>
                  </a:schemeClr>
                </a:solidFill>
                <a:effectLst/>
                <a:latin typeface="Barlow Regular"/>
              </a:rPr>
              <a:t>WhatsApp oder Telefon</a:t>
            </a:r>
            <a:r>
              <a:rPr lang="de-DE" sz="1200" dirty="0">
                <a:solidFill>
                  <a:schemeClr val="accent6">
                    <a:lumMod val="50000"/>
                  </a:schemeClr>
                </a:solidFill>
                <a:latin typeface="Barlow Regular"/>
              </a:rPr>
              <a:t> </a:t>
            </a:r>
            <a:r>
              <a:rPr lang="de-DE" sz="1200" dirty="0">
                <a:solidFill>
                  <a:schemeClr val="accent6">
                    <a:lumMod val="50000"/>
                  </a:schemeClr>
                </a:solidFill>
                <a:latin typeface="Barlow Regular"/>
                <a:hlinkClick r:id="rId5">
                  <a:extLst>
                    <a:ext uri="{A12FA001-AC4F-418D-AE19-62706E023703}">
                      <ahyp:hlinkClr xmlns:ahyp="http://schemas.microsoft.com/office/drawing/2018/hyperlinkcolor" val="tx"/>
                    </a:ext>
                  </a:extLst>
                </a:hlinkClick>
              </a:rPr>
              <a:t>anja@tares.org</a:t>
            </a:r>
            <a:r>
              <a:rPr lang="de-DE" sz="1200" dirty="0">
                <a:solidFill>
                  <a:schemeClr val="accent6">
                    <a:lumMod val="50000"/>
                  </a:schemeClr>
                </a:solidFill>
                <a:latin typeface="Barlow Regular"/>
              </a:rPr>
              <a:t>  </a:t>
            </a:r>
            <a:r>
              <a:rPr lang="de-DE" sz="1200" i="0" u="none" strike="noStrike" dirty="0">
                <a:solidFill>
                  <a:schemeClr val="accent6">
                    <a:lumMod val="50000"/>
                  </a:schemeClr>
                </a:solidFill>
                <a:effectLst/>
                <a:latin typeface="Barlow Regular"/>
              </a:rPr>
              <a:t>0171 8343085</a:t>
            </a:r>
          </a:p>
          <a:p>
            <a:pPr algn="ctr"/>
            <a:endParaRPr lang="de-DE" sz="1200" i="0" u="none" strike="noStrike" dirty="0">
              <a:solidFill>
                <a:schemeClr val="accent6">
                  <a:lumMod val="50000"/>
                </a:schemeClr>
              </a:solidFill>
              <a:effectLst/>
              <a:latin typeface="Barlow Regular"/>
            </a:endParaRPr>
          </a:p>
          <a:p>
            <a:pPr algn="ctr"/>
            <a:r>
              <a:rPr lang="de-DE" sz="1200" dirty="0">
                <a:solidFill>
                  <a:schemeClr val="accent6">
                    <a:lumMod val="50000"/>
                  </a:schemeClr>
                </a:solidFill>
                <a:latin typeface="Barlow Regular"/>
              </a:rPr>
              <a:t>Mehr Infos: </a:t>
            </a:r>
            <a:r>
              <a:rPr lang="de-DE" sz="1200" i="0" u="none" strike="noStrike" dirty="0" err="1">
                <a:solidFill>
                  <a:schemeClr val="accent6">
                    <a:lumMod val="50000"/>
                  </a:schemeClr>
                </a:solidFill>
                <a:effectLst/>
                <a:latin typeface="Barlow Regular"/>
              </a:rPr>
              <a:t>https:</a:t>
            </a:r>
            <a:r>
              <a:rPr lang="de-DE" sz="1200" dirty="0" err="1">
                <a:solidFill>
                  <a:schemeClr val="accent6">
                    <a:lumMod val="50000"/>
                  </a:schemeClr>
                </a:solidFill>
                <a:latin typeface="Barlow Regular"/>
              </a:rPr>
              <a:t>tares.org</a:t>
            </a:r>
            <a:endParaRPr lang="de-DE" sz="1200" i="0" u="none" strike="noStrike" dirty="0">
              <a:solidFill>
                <a:schemeClr val="accent6">
                  <a:lumMod val="50000"/>
                </a:schemeClr>
              </a:solidFill>
              <a:effectLst/>
              <a:latin typeface="Barlow Regular"/>
            </a:endParaRPr>
          </a:p>
          <a:p>
            <a:pPr algn="ctr"/>
            <a:r>
              <a:rPr lang="de-DE" sz="1600" i="0" u="none" strike="noStrike" dirty="0">
                <a:solidFill>
                  <a:schemeClr val="accent6">
                    <a:lumMod val="50000"/>
                  </a:schemeClr>
                </a:solidFill>
                <a:effectLst/>
                <a:latin typeface="Barlow Regular"/>
              </a:rPr>
              <a:t> </a:t>
            </a:r>
          </a:p>
          <a:p>
            <a:pPr algn="ctr"/>
            <a:endParaRPr lang="de-DE" sz="1600" dirty="0">
              <a:solidFill>
                <a:schemeClr val="accent6">
                  <a:lumMod val="50000"/>
                </a:schemeClr>
              </a:solidFill>
            </a:endParaRPr>
          </a:p>
        </p:txBody>
      </p:sp>
      <p:pic>
        <p:nvPicPr>
          <p:cNvPr id="18" name="Grafik 17" descr="Ein Bild, das Screenshot, Schrift, Schwarz, Grafiken enthält.&#10;&#10;KI-generierte Inhalte können fehlerhaft sein.">
            <a:extLst>
              <a:ext uri="{FF2B5EF4-FFF2-40B4-BE49-F238E27FC236}">
                <a16:creationId xmlns:a16="http://schemas.microsoft.com/office/drawing/2014/main" id="{71BC4424-98E6-3942-5CE1-19CB65F07C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6811" y="5652839"/>
            <a:ext cx="2660578" cy="1118124"/>
          </a:xfrm>
          <a:prstGeom prst="rect">
            <a:avLst/>
          </a:prstGeom>
        </p:spPr>
      </p:pic>
      <p:sp>
        <p:nvSpPr>
          <p:cNvPr id="21" name="Textfeld 20">
            <a:extLst>
              <a:ext uri="{FF2B5EF4-FFF2-40B4-BE49-F238E27FC236}">
                <a16:creationId xmlns:a16="http://schemas.microsoft.com/office/drawing/2014/main" id="{E02FA614-1AE1-3A38-1887-25141EB889F9}"/>
              </a:ext>
            </a:extLst>
          </p:cNvPr>
          <p:cNvSpPr txBox="1"/>
          <p:nvPr/>
        </p:nvSpPr>
        <p:spPr>
          <a:xfrm>
            <a:off x="234132" y="366660"/>
            <a:ext cx="3141449" cy="6494085"/>
          </a:xfrm>
          <a:prstGeom prst="rect">
            <a:avLst/>
          </a:prstGeom>
          <a:noFill/>
        </p:spPr>
        <p:txBody>
          <a:bodyPr wrap="square" rtlCol="0">
            <a:spAutoFit/>
          </a:bodyPr>
          <a:lstStyle/>
          <a:p>
            <a:pPr algn="l" fontAlgn="t"/>
            <a:r>
              <a:rPr lang="de-DE" sz="1300" b="0" i="0" u="none" strike="noStrike" dirty="0">
                <a:solidFill>
                  <a:schemeClr val="accent6">
                    <a:lumMod val="50000"/>
                  </a:schemeClr>
                </a:solidFill>
                <a:effectLst/>
                <a:latin typeface="Barlow Regular"/>
              </a:rPr>
              <a:t>Taijiquan ist im Ursprung sowohl eine Kampfkunst als auch eine meditative Bewegungsform zur Gesundheitspflege in der traditionellen chinesischen Medizin.</a:t>
            </a:r>
          </a:p>
          <a:p>
            <a:pPr algn="l" fontAlgn="t"/>
            <a:endParaRPr lang="de-DE" sz="1300" b="0" i="0" u="none" strike="noStrike" dirty="0">
              <a:solidFill>
                <a:schemeClr val="accent6">
                  <a:lumMod val="50000"/>
                </a:schemeClr>
              </a:solidFill>
              <a:effectLst/>
              <a:latin typeface="Barlow Regular"/>
            </a:endParaRPr>
          </a:p>
          <a:p>
            <a:pPr algn="l" fontAlgn="t"/>
            <a:r>
              <a:rPr lang="de-DE" sz="1300" b="0" i="0" u="none" strike="noStrike" dirty="0">
                <a:solidFill>
                  <a:schemeClr val="accent6">
                    <a:lumMod val="50000"/>
                  </a:schemeClr>
                </a:solidFill>
                <a:effectLst/>
                <a:latin typeface="Barlow Regular"/>
              </a:rPr>
              <a:t>Mit den einfachen,  jedoch sehr  wirksamen Übungen des Taijiquan kannst Du selbst dazu beitragen, </a:t>
            </a:r>
            <a:r>
              <a:rPr lang="de-DE" sz="1300" dirty="0">
                <a:solidFill>
                  <a:schemeClr val="accent6">
                    <a:lumMod val="50000"/>
                  </a:schemeClr>
                </a:solidFill>
                <a:latin typeface="Barlow Regular"/>
              </a:rPr>
              <a:t>d</a:t>
            </a:r>
            <a:r>
              <a:rPr lang="de-DE" sz="1300" b="0" i="0" u="none" strike="noStrike" dirty="0">
                <a:solidFill>
                  <a:schemeClr val="accent6">
                    <a:lumMod val="50000"/>
                  </a:schemeClr>
                </a:solidFill>
                <a:effectLst/>
                <a:latin typeface="Barlow Regular"/>
              </a:rPr>
              <a:t>einen   Gesundheitszustand positiv zu beeinflussen.</a:t>
            </a:r>
            <a:endParaRPr lang="de-DE" sz="1300" dirty="0">
              <a:solidFill>
                <a:schemeClr val="accent6">
                  <a:lumMod val="50000"/>
                </a:schemeClr>
              </a:solidFill>
              <a:latin typeface="Barlow Regular"/>
            </a:endParaRPr>
          </a:p>
          <a:p>
            <a:pPr algn="l" fontAlgn="t"/>
            <a:endParaRPr lang="de-DE" sz="1300" b="0" i="0" u="none" strike="noStrike" dirty="0">
              <a:solidFill>
                <a:schemeClr val="accent6">
                  <a:lumMod val="50000"/>
                </a:schemeClr>
              </a:solidFill>
              <a:effectLst/>
              <a:latin typeface="Barlow Regular"/>
            </a:endParaRPr>
          </a:p>
          <a:p>
            <a:pPr algn="l" fontAlgn="t"/>
            <a:r>
              <a:rPr lang="de-DE" sz="1300" b="0" i="0" u="none" strike="noStrike" dirty="0">
                <a:solidFill>
                  <a:schemeClr val="accent6">
                    <a:lumMod val="50000"/>
                  </a:schemeClr>
                </a:solidFill>
                <a:effectLst/>
                <a:latin typeface="Barlow Regular"/>
              </a:rPr>
              <a:t>Taiji  hilft nachweislich Beweglichkeit zu verbessern,  Kraft aufzubauen</a:t>
            </a:r>
            <a:r>
              <a:rPr lang="de-DE" sz="1300" dirty="0">
                <a:solidFill>
                  <a:schemeClr val="accent6">
                    <a:lumMod val="50000"/>
                  </a:schemeClr>
                </a:solidFill>
                <a:latin typeface="Barlow Regular"/>
              </a:rPr>
              <a:t> sowie Stress abzubauen.</a:t>
            </a:r>
            <a:endParaRPr lang="de-DE" sz="1300" b="0" i="0" u="none" strike="noStrike" dirty="0">
              <a:solidFill>
                <a:schemeClr val="accent6">
                  <a:lumMod val="50000"/>
                </a:schemeClr>
              </a:solidFill>
              <a:effectLst/>
              <a:latin typeface="Barlow Regular"/>
            </a:endParaRPr>
          </a:p>
          <a:p>
            <a:pPr algn="l" fontAlgn="t"/>
            <a:endParaRPr lang="de-DE" sz="1300" dirty="0">
              <a:solidFill>
                <a:schemeClr val="accent6">
                  <a:lumMod val="50000"/>
                </a:schemeClr>
              </a:solidFill>
              <a:latin typeface="Barlow Regular"/>
            </a:endParaRPr>
          </a:p>
          <a:p>
            <a:pPr algn="l" fontAlgn="t"/>
            <a:r>
              <a:rPr lang="de-DE" sz="1300" b="0" i="0" u="none" strike="noStrike" dirty="0">
                <a:solidFill>
                  <a:schemeClr val="accent6">
                    <a:lumMod val="50000"/>
                  </a:schemeClr>
                </a:solidFill>
                <a:effectLst/>
                <a:latin typeface="Barlow Regular"/>
              </a:rPr>
              <a:t>Taijiquan kann von allen Menschen erlernt werden. Ein höheres Lebensalter stellt kein Problem dar</a:t>
            </a:r>
            <a:r>
              <a:rPr lang="de-DE" sz="1300" dirty="0">
                <a:solidFill>
                  <a:schemeClr val="accent6">
                    <a:lumMod val="50000"/>
                  </a:schemeClr>
                </a:solidFill>
                <a:latin typeface="Barlow Regular"/>
              </a:rPr>
              <a:t> </a:t>
            </a:r>
            <a:r>
              <a:rPr lang="de-DE" sz="1300" b="0" i="0" u="none" strike="noStrike" dirty="0">
                <a:solidFill>
                  <a:schemeClr val="accent6">
                    <a:lumMod val="50000"/>
                  </a:schemeClr>
                </a:solidFill>
                <a:effectLst/>
                <a:latin typeface="Barlow Regular"/>
              </a:rPr>
              <a:t>diese Bewegungsform  zu erlernen und von seiner Wirksamkeit zu profitieren. </a:t>
            </a:r>
          </a:p>
          <a:p>
            <a:pPr algn="l" fontAlgn="t"/>
            <a:endParaRPr lang="de-DE" sz="1300" b="0" i="0" u="none" strike="noStrike" dirty="0">
              <a:solidFill>
                <a:schemeClr val="accent6">
                  <a:lumMod val="50000"/>
                </a:schemeClr>
              </a:solidFill>
              <a:effectLst/>
              <a:latin typeface="Barlow Regular"/>
            </a:endParaRPr>
          </a:p>
          <a:p>
            <a:pPr algn="l" fontAlgn="t"/>
            <a:r>
              <a:rPr lang="de-DE" sz="1300" b="0" i="0" u="none" strike="noStrike" dirty="0">
                <a:solidFill>
                  <a:schemeClr val="accent6">
                    <a:lumMod val="50000"/>
                  </a:schemeClr>
                </a:solidFill>
                <a:effectLst/>
                <a:latin typeface="Barlow Regular"/>
              </a:rPr>
              <a:t>Mein Unterricht konzentriert sich  darauf,  meine Schüler mithilfe der Taiji Prinzipien dabei zu unterstützen, ihre Gesundheit und Lebensqualität zu erhalten und zu stärken. </a:t>
            </a:r>
          </a:p>
          <a:p>
            <a:pPr algn="l" fontAlgn="t"/>
            <a:endParaRPr lang="de-DE" sz="1300" b="0" i="0" u="none" strike="noStrike" dirty="0">
              <a:solidFill>
                <a:schemeClr val="accent6">
                  <a:lumMod val="50000"/>
                </a:schemeClr>
              </a:solidFill>
              <a:effectLst/>
              <a:latin typeface="Barlow Regular"/>
            </a:endParaRPr>
          </a:p>
          <a:p>
            <a:pPr algn="l" fontAlgn="t"/>
            <a:r>
              <a:rPr lang="de-DE" sz="1300" b="0" i="0" u="none" strike="noStrike" dirty="0">
                <a:solidFill>
                  <a:schemeClr val="accent6">
                    <a:lumMod val="50000"/>
                  </a:schemeClr>
                </a:solidFill>
                <a:effectLst/>
                <a:latin typeface="Barlow Regular"/>
              </a:rPr>
              <a:t>Taijiquan ist dazu ein tolles Werkzeug. Es macht Spaß und kann  jederzeit ohne Hilfsmittel durchgeführt werden. </a:t>
            </a:r>
          </a:p>
          <a:p>
            <a:endParaRPr lang="de-DE" sz="1300" dirty="0">
              <a:solidFill>
                <a:schemeClr val="accent6">
                  <a:lumMod val="50000"/>
                </a:schemeClr>
              </a:solidFill>
            </a:endParaRPr>
          </a:p>
        </p:txBody>
      </p:sp>
      <p:pic>
        <p:nvPicPr>
          <p:cNvPr id="3" name="Grafik 2" descr="Ein Bild, das Kreis, Clipart, Logo, Symbol enthält.&#10;&#10;KI-generierte Inhalte können fehlerhaft sein.">
            <a:extLst>
              <a:ext uri="{FF2B5EF4-FFF2-40B4-BE49-F238E27FC236}">
                <a16:creationId xmlns:a16="http://schemas.microsoft.com/office/drawing/2014/main" id="{4617FF6A-96D9-F63B-5B67-BA3FAC075A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2477" y="5681354"/>
            <a:ext cx="1487438" cy="1483653"/>
          </a:xfrm>
          <a:prstGeom prst="rect">
            <a:avLst/>
          </a:prstGeom>
        </p:spPr>
      </p:pic>
      <p:pic>
        <p:nvPicPr>
          <p:cNvPr id="4" name="Grafik 3" descr="Ein Bild, das Muster, nähen, Stoff, monochrom enthält.&#10;&#10;KI-generierte Inhalte können fehlerhaft sein.">
            <a:extLst>
              <a:ext uri="{FF2B5EF4-FFF2-40B4-BE49-F238E27FC236}">
                <a16:creationId xmlns:a16="http://schemas.microsoft.com/office/drawing/2014/main" id="{260F6EFE-B9F0-188F-7C0D-DA5A5B47C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6260" y="6599199"/>
            <a:ext cx="723800" cy="723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draußen, Person, Schuhwerk, Menschen enthält.&#10;&#10;KI-generierte Inhalte können fehlerhaft sein.">
            <a:extLst>
              <a:ext uri="{FF2B5EF4-FFF2-40B4-BE49-F238E27FC236}">
                <a16:creationId xmlns:a16="http://schemas.microsoft.com/office/drawing/2014/main" id="{D2D0B71D-45E8-4DA5-280D-CB259D9702D6}"/>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289197" y="5262675"/>
            <a:ext cx="3231993" cy="2101762"/>
          </a:xfrm>
          <a:prstGeom prst="rect">
            <a:avLst/>
          </a:prstGeom>
        </p:spPr>
      </p:pic>
      <p:sp>
        <p:nvSpPr>
          <p:cNvPr id="6" name="Rechteck 5">
            <a:extLst>
              <a:ext uri="{FF2B5EF4-FFF2-40B4-BE49-F238E27FC236}">
                <a16:creationId xmlns:a16="http://schemas.microsoft.com/office/drawing/2014/main" id="{54B38063-521B-BBC6-B184-F78F8C5889F8}"/>
              </a:ext>
            </a:extLst>
          </p:cNvPr>
          <p:cNvSpPr/>
          <p:nvPr/>
        </p:nvSpPr>
        <p:spPr>
          <a:xfrm>
            <a:off x="4086560" y="5220791"/>
            <a:ext cx="1872208"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5" name="Rechteck 4">
            <a:extLst>
              <a:ext uri="{FF2B5EF4-FFF2-40B4-BE49-F238E27FC236}">
                <a16:creationId xmlns:a16="http://schemas.microsoft.com/office/drawing/2014/main" id="{67FC2FB6-6195-EDF2-4ECC-F0AE481F2072}"/>
              </a:ext>
            </a:extLst>
          </p:cNvPr>
          <p:cNvSpPr/>
          <p:nvPr/>
        </p:nvSpPr>
        <p:spPr>
          <a:xfrm>
            <a:off x="3978548" y="3384587"/>
            <a:ext cx="1872208"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531F7754-21EE-74C8-39EF-01722B67151D}"/>
              </a:ext>
            </a:extLst>
          </p:cNvPr>
          <p:cNvSpPr txBox="1"/>
          <p:nvPr/>
        </p:nvSpPr>
        <p:spPr>
          <a:xfrm>
            <a:off x="3771525" y="180231"/>
            <a:ext cx="3078342" cy="1815882"/>
          </a:xfrm>
          <a:prstGeom prst="rect">
            <a:avLst/>
          </a:prstGeom>
          <a:noFill/>
        </p:spPr>
        <p:txBody>
          <a:bodyPr wrap="square" rtlCol="0">
            <a:spAutoFit/>
          </a:bodyPr>
          <a:lstStyle/>
          <a:p>
            <a:pPr algn="l" fontAlgn="t"/>
            <a:endParaRPr lang="de-DE" sz="1400" b="0" i="0" u="none" strike="noStrike" dirty="0">
              <a:solidFill>
                <a:schemeClr val="accent2">
                  <a:lumMod val="50000"/>
                </a:schemeClr>
              </a:solidFill>
              <a:effectLst/>
              <a:latin typeface="Barlow Regular"/>
            </a:endParaRPr>
          </a:p>
          <a:p>
            <a:pPr algn="l" fontAlgn="t"/>
            <a:endParaRPr lang="de-DE" sz="1400" dirty="0">
              <a:solidFill>
                <a:schemeClr val="accent2">
                  <a:lumMod val="50000"/>
                </a:schemeClr>
              </a:solidFill>
              <a:latin typeface="Barlow Regular"/>
            </a:endParaRPr>
          </a:p>
          <a:p>
            <a:pPr algn="l" fontAlgn="t"/>
            <a:endParaRPr lang="de-DE" sz="1400" dirty="0">
              <a:solidFill>
                <a:schemeClr val="accent2">
                  <a:lumMod val="50000"/>
                </a:schemeClr>
              </a:solidFill>
              <a:latin typeface="Barlow Regular"/>
            </a:endParaRPr>
          </a:p>
          <a:p>
            <a:pPr algn="l" fontAlgn="t"/>
            <a:endParaRPr lang="de-DE" sz="1400" dirty="0">
              <a:solidFill>
                <a:schemeClr val="accent2">
                  <a:lumMod val="50000"/>
                </a:schemeClr>
              </a:solidFill>
              <a:latin typeface="Barlow Regular"/>
            </a:endParaRPr>
          </a:p>
          <a:p>
            <a:pPr algn="l" fontAlgn="t"/>
            <a:endParaRPr lang="de-DE" sz="1400" dirty="0">
              <a:solidFill>
                <a:schemeClr val="accent2">
                  <a:lumMod val="50000"/>
                </a:schemeClr>
              </a:solidFill>
              <a:latin typeface="Barlow Regular"/>
            </a:endParaRPr>
          </a:p>
          <a:p>
            <a:pPr algn="l" fontAlgn="t"/>
            <a:endParaRPr lang="de-DE" sz="1400" dirty="0">
              <a:solidFill>
                <a:schemeClr val="accent2">
                  <a:lumMod val="50000"/>
                </a:schemeClr>
              </a:solidFill>
              <a:latin typeface="Barlow Regular"/>
            </a:endParaRPr>
          </a:p>
          <a:p>
            <a:pPr algn="l" fontAlgn="t"/>
            <a:endParaRPr lang="de-DE" sz="1400" b="0" i="0" u="none" strike="noStrike" dirty="0">
              <a:solidFill>
                <a:schemeClr val="accent2">
                  <a:lumMod val="50000"/>
                </a:schemeClr>
              </a:solidFill>
              <a:effectLst/>
              <a:latin typeface="Barlow Regular"/>
            </a:endParaRPr>
          </a:p>
          <a:p>
            <a:pPr algn="l" fontAlgn="t"/>
            <a:endParaRPr lang="de-DE" sz="1400" b="0" i="0" u="none" strike="noStrike" dirty="0">
              <a:solidFill>
                <a:schemeClr val="accent2">
                  <a:lumMod val="50000"/>
                </a:schemeClr>
              </a:solidFill>
              <a:effectLst/>
              <a:latin typeface="Barlow Regular"/>
            </a:endParaRPr>
          </a:p>
        </p:txBody>
      </p:sp>
      <p:sp>
        <p:nvSpPr>
          <p:cNvPr id="4" name="Rechteck 3">
            <a:extLst>
              <a:ext uri="{FF2B5EF4-FFF2-40B4-BE49-F238E27FC236}">
                <a16:creationId xmlns:a16="http://schemas.microsoft.com/office/drawing/2014/main" id="{6F068FA6-5FC2-0308-778F-F9E481FEF14C}"/>
              </a:ext>
            </a:extLst>
          </p:cNvPr>
          <p:cNvSpPr/>
          <p:nvPr/>
        </p:nvSpPr>
        <p:spPr>
          <a:xfrm>
            <a:off x="954212" y="3276575"/>
            <a:ext cx="1872208"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87A1B48B-0517-0838-452E-89A688845868}"/>
              </a:ext>
            </a:extLst>
          </p:cNvPr>
          <p:cNvSpPr/>
          <p:nvPr/>
        </p:nvSpPr>
        <p:spPr>
          <a:xfrm>
            <a:off x="7866980" y="3290147"/>
            <a:ext cx="1872208"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10" name="Textfeld 9">
            <a:extLst>
              <a:ext uri="{FF2B5EF4-FFF2-40B4-BE49-F238E27FC236}">
                <a16:creationId xmlns:a16="http://schemas.microsoft.com/office/drawing/2014/main" id="{A9EC0701-9D9D-E329-88DC-1A7993976B88}"/>
              </a:ext>
            </a:extLst>
          </p:cNvPr>
          <p:cNvSpPr txBox="1"/>
          <p:nvPr/>
        </p:nvSpPr>
        <p:spPr>
          <a:xfrm>
            <a:off x="3853711" y="5738720"/>
            <a:ext cx="2844316" cy="1292662"/>
          </a:xfrm>
          <a:prstGeom prst="rect">
            <a:avLst/>
          </a:prstGeom>
          <a:noFill/>
        </p:spPr>
        <p:txBody>
          <a:bodyPr wrap="square" rtlCol="0">
            <a:spAutoFit/>
          </a:bodyPr>
          <a:lstStyle/>
          <a:p>
            <a:pPr algn="ctr"/>
            <a:r>
              <a:rPr lang="de-DE" sz="1200" dirty="0">
                <a:solidFill>
                  <a:schemeClr val="accent2">
                    <a:lumMod val="50000"/>
                  </a:schemeClr>
                </a:solidFill>
                <a:effectLst/>
                <a:latin typeface="Barlow" pitchFamily="2" charset="77"/>
                <a:ea typeface="Times New Roman" panose="02020603050405020304" pitchFamily="18" charset="0"/>
              </a:rPr>
              <a:t>Der Unterricht findet statt im wunderschönen </a:t>
            </a:r>
          </a:p>
          <a:p>
            <a:pPr algn="ctr"/>
            <a:r>
              <a:rPr lang="de-DE" sz="1200" b="1" dirty="0">
                <a:solidFill>
                  <a:schemeClr val="accent2">
                    <a:lumMod val="50000"/>
                  </a:schemeClr>
                </a:solidFill>
                <a:effectLst/>
                <a:latin typeface="Barlow" pitchFamily="2" charset="77"/>
                <a:ea typeface="Times New Roman" panose="02020603050405020304" pitchFamily="18" charset="0"/>
              </a:rPr>
              <a:t>„Raum für Yoga“ </a:t>
            </a:r>
          </a:p>
          <a:p>
            <a:pPr algn="ctr"/>
            <a:r>
              <a:rPr lang="de-DE" sz="1200" dirty="0">
                <a:solidFill>
                  <a:schemeClr val="accent2">
                    <a:lumMod val="50000"/>
                  </a:schemeClr>
                </a:solidFill>
                <a:effectLst/>
                <a:latin typeface="Barlow" pitchFamily="2" charset="77"/>
                <a:ea typeface="Times New Roman" panose="02020603050405020304" pitchFamily="18" charset="0"/>
              </a:rPr>
              <a:t>der Hein-Kröger-str. 35 in </a:t>
            </a:r>
          </a:p>
          <a:p>
            <a:pPr algn="ctr"/>
            <a:r>
              <a:rPr lang="de-DE" sz="1200" dirty="0">
                <a:solidFill>
                  <a:schemeClr val="accent2">
                    <a:lumMod val="50000"/>
                  </a:schemeClr>
                </a:solidFill>
                <a:effectLst/>
                <a:latin typeface="Barlow" pitchFamily="2" charset="77"/>
                <a:ea typeface="Times New Roman" panose="02020603050405020304" pitchFamily="18" charset="0"/>
              </a:rPr>
              <a:t>22589 Hamburg Iserbrook.</a:t>
            </a:r>
          </a:p>
          <a:p>
            <a:pPr algn="ctr"/>
            <a:endParaRPr lang="de-DE" sz="1600" dirty="0">
              <a:solidFill>
                <a:schemeClr val="accent6">
                  <a:lumMod val="50000"/>
                </a:schemeClr>
              </a:solidFill>
              <a:latin typeface="Barlow" pitchFamily="2" charset="77"/>
            </a:endParaRPr>
          </a:p>
        </p:txBody>
      </p:sp>
      <p:sp>
        <p:nvSpPr>
          <p:cNvPr id="11" name="Textfeld 10">
            <a:extLst>
              <a:ext uri="{FF2B5EF4-FFF2-40B4-BE49-F238E27FC236}">
                <a16:creationId xmlns:a16="http://schemas.microsoft.com/office/drawing/2014/main" id="{7B85C138-B620-EC18-030C-2CF42EC267AF}"/>
              </a:ext>
            </a:extLst>
          </p:cNvPr>
          <p:cNvSpPr txBox="1"/>
          <p:nvPr/>
        </p:nvSpPr>
        <p:spPr>
          <a:xfrm>
            <a:off x="7252973" y="365214"/>
            <a:ext cx="3191392" cy="4493538"/>
          </a:xfrm>
          <a:prstGeom prst="rect">
            <a:avLst/>
          </a:prstGeom>
          <a:noFill/>
        </p:spPr>
        <p:txBody>
          <a:bodyPr wrap="square" rtlCol="0">
            <a:spAutoFit/>
          </a:bodyPr>
          <a:lstStyle/>
          <a:p>
            <a:pPr algn="l"/>
            <a:r>
              <a:rPr lang="de-DE" sz="1300" b="1" dirty="0">
                <a:solidFill>
                  <a:schemeClr val="accent2">
                    <a:lumMod val="50000"/>
                  </a:schemeClr>
                </a:solidFill>
                <a:latin typeface="Barlow" pitchFamily="2" charset="77"/>
              </a:rPr>
              <a:t>Aufmerksamkeit und Entspannung</a:t>
            </a:r>
            <a:endParaRPr lang="de-DE" sz="1300" b="1" i="0" u="none" strike="noStrike" dirty="0">
              <a:solidFill>
                <a:schemeClr val="accent2">
                  <a:lumMod val="50000"/>
                </a:schemeClr>
              </a:solidFill>
              <a:effectLst/>
              <a:latin typeface="Barlow" pitchFamily="2" charset="77"/>
            </a:endParaRPr>
          </a:p>
          <a:p>
            <a:pPr algn="l"/>
            <a:endParaRPr lang="de-DE" sz="1300" b="0" i="0" u="none" strike="noStrike" dirty="0">
              <a:solidFill>
                <a:schemeClr val="accent2">
                  <a:lumMod val="50000"/>
                </a:schemeClr>
              </a:solidFill>
              <a:effectLst/>
              <a:latin typeface="Barlow" pitchFamily="2" charset="77"/>
            </a:endParaRPr>
          </a:p>
          <a:p>
            <a:pPr algn="l"/>
            <a:r>
              <a:rPr lang="de-DE" sz="1300" i="0" u="none" strike="noStrike" dirty="0">
                <a:solidFill>
                  <a:schemeClr val="accent2">
                    <a:lumMod val="50000"/>
                  </a:schemeClr>
                </a:solidFill>
                <a:effectLst/>
                <a:latin typeface="Barlow" pitchFamily="2" charset="77"/>
              </a:rPr>
              <a:t>Die</a:t>
            </a:r>
            <a:r>
              <a:rPr lang="de-DE" sz="1300" b="1" i="0" u="none" strike="noStrike" dirty="0">
                <a:solidFill>
                  <a:schemeClr val="accent2">
                    <a:lumMod val="50000"/>
                  </a:schemeClr>
                </a:solidFill>
                <a:effectLst/>
                <a:latin typeface="Barlow" pitchFamily="2" charset="77"/>
              </a:rPr>
              <a:t> Neuroplastizität </a:t>
            </a:r>
            <a:r>
              <a:rPr lang="de-DE" sz="1300" i="0" u="none" strike="noStrike" dirty="0">
                <a:solidFill>
                  <a:schemeClr val="accent2">
                    <a:lumMod val="50000"/>
                  </a:schemeClr>
                </a:solidFill>
                <a:effectLst/>
                <a:latin typeface="Barlow" pitchFamily="2" charset="77"/>
              </a:rPr>
              <a:t>wir</a:t>
            </a:r>
            <a:r>
              <a:rPr lang="de-DE" sz="1300" dirty="0">
                <a:solidFill>
                  <a:schemeClr val="accent2">
                    <a:lumMod val="50000"/>
                  </a:schemeClr>
                </a:solidFill>
                <a:latin typeface="Barlow" pitchFamily="2" charset="77"/>
              </a:rPr>
              <a:t>d durch die langsamen Bewegungen geschult. Rechte und linke Hirnhälfte werden gleichzeitig angesprochen. Dies verbessert die motorische Kontrolle. Die Konzentrationsfähigkeit nimmt zu. </a:t>
            </a:r>
          </a:p>
          <a:p>
            <a:pPr algn="l"/>
            <a:endParaRPr lang="de-DE" sz="1300" i="0" u="none" strike="noStrike" dirty="0">
              <a:solidFill>
                <a:schemeClr val="accent2">
                  <a:lumMod val="50000"/>
                </a:schemeClr>
              </a:solidFill>
              <a:effectLst/>
              <a:latin typeface="Barlow" pitchFamily="2" charset="77"/>
            </a:endParaRPr>
          </a:p>
          <a:p>
            <a:pPr algn="l"/>
            <a:r>
              <a:rPr lang="de-DE" sz="1300" dirty="0">
                <a:solidFill>
                  <a:schemeClr val="accent2">
                    <a:lumMod val="50000"/>
                  </a:schemeClr>
                </a:solidFill>
                <a:latin typeface="Barlow" pitchFamily="2" charset="77"/>
              </a:rPr>
              <a:t>Das </a:t>
            </a:r>
            <a:r>
              <a:rPr lang="de-DE" sz="1300" dirty="0" err="1">
                <a:solidFill>
                  <a:schemeClr val="accent2">
                    <a:lumMod val="50000"/>
                  </a:schemeClr>
                </a:solidFill>
                <a:latin typeface="Barlow" pitchFamily="2" charset="77"/>
              </a:rPr>
              <a:t>interozeptive</a:t>
            </a:r>
            <a:r>
              <a:rPr lang="de-DE" sz="1300" dirty="0">
                <a:solidFill>
                  <a:schemeClr val="accent2">
                    <a:lumMod val="50000"/>
                  </a:schemeClr>
                </a:solidFill>
                <a:latin typeface="Barlow" pitchFamily="2" charset="77"/>
              </a:rPr>
              <a:t> Bewusstsein, die </a:t>
            </a:r>
            <a:r>
              <a:rPr lang="de-DE" sz="1300" b="1" dirty="0">
                <a:solidFill>
                  <a:schemeClr val="accent2">
                    <a:lumMod val="50000"/>
                  </a:schemeClr>
                </a:solidFill>
                <a:latin typeface="Barlow" pitchFamily="2" charset="77"/>
              </a:rPr>
              <a:t>Aufmerksamkeit</a:t>
            </a:r>
            <a:r>
              <a:rPr lang="de-DE" sz="1300" dirty="0">
                <a:solidFill>
                  <a:schemeClr val="accent2">
                    <a:lumMod val="50000"/>
                  </a:schemeClr>
                </a:solidFill>
                <a:latin typeface="Barlow" pitchFamily="2" charset="77"/>
              </a:rPr>
              <a:t> auf das, was ich empfinde, wird geschult. Dadurch  kann ich Anspannungen wahrnehmen und loslassen. Dies ist die Grundlage für eine verbesserte mentale Gesundheit bei Taijiquan Praktizierenden. </a:t>
            </a:r>
          </a:p>
          <a:p>
            <a:pPr algn="l"/>
            <a:endParaRPr lang="de-DE" sz="1300" i="0" u="none" strike="noStrike" dirty="0">
              <a:solidFill>
                <a:schemeClr val="accent2">
                  <a:lumMod val="50000"/>
                </a:schemeClr>
              </a:solidFill>
              <a:effectLst/>
              <a:latin typeface="Barlow" pitchFamily="2" charset="77"/>
            </a:endParaRPr>
          </a:p>
          <a:p>
            <a:pPr algn="l"/>
            <a:r>
              <a:rPr lang="de-DE" sz="1300" i="0" u="none" strike="noStrike" dirty="0">
                <a:solidFill>
                  <a:schemeClr val="accent2">
                    <a:lumMod val="50000"/>
                  </a:schemeClr>
                </a:solidFill>
                <a:effectLst/>
                <a:latin typeface="Barlow" pitchFamily="2" charset="77"/>
              </a:rPr>
              <a:t>Die Meditation und Visualisierung führt ebenfalls  zu einer verbesserten </a:t>
            </a:r>
            <a:r>
              <a:rPr lang="de-DE" sz="1300" b="1" i="0" u="none" strike="noStrike" dirty="0">
                <a:solidFill>
                  <a:schemeClr val="accent2">
                    <a:lumMod val="50000"/>
                  </a:schemeClr>
                </a:solidFill>
                <a:effectLst/>
                <a:latin typeface="Barlow" pitchFamily="2" charset="77"/>
              </a:rPr>
              <a:t>Selbstwahrnehmung</a:t>
            </a:r>
            <a:r>
              <a:rPr lang="de-DE" sz="1300" i="0" u="none" strike="noStrike" dirty="0">
                <a:solidFill>
                  <a:schemeClr val="accent2">
                    <a:lumMod val="50000"/>
                  </a:schemeClr>
                </a:solidFill>
                <a:effectLst/>
                <a:latin typeface="Barlow" pitchFamily="2" charset="77"/>
              </a:rPr>
              <a:t>.  Der Herzschlag verlangsamt sich, die </a:t>
            </a:r>
            <a:r>
              <a:rPr lang="de-DE" sz="1300" b="1" i="0" u="none" strike="noStrike" dirty="0">
                <a:solidFill>
                  <a:schemeClr val="accent2">
                    <a:lumMod val="50000"/>
                  </a:schemeClr>
                </a:solidFill>
                <a:effectLst/>
                <a:latin typeface="Barlow" pitchFamily="2" charset="77"/>
              </a:rPr>
              <a:t>Stress Resilienz</a:t>
            </a:r>
            <a:r>
              <a:rPr lang="de-DE" sz="1300" i="0" u="none" strike="noStrike" dirty="0">
                <a:solidFill>
                  <a:schemeClr val="accent2">
                    <a:lumMod val="50000"/>
                  </a:schemeClr>
                </a:solidFill>
                <a:effectLst/>
                <a:latin typeface="Barlow" pitchFamily="2" charset="77"/>
              </a:rPr>
              <a:t> steigt. </a:t>
            </a:r>
            <a:endParaRPr lang="de-DE" sz="1300" b="1" i="0" u="none" strike="noStrike" dirty="0">
              <a:solidFill>
                <a:schemeClr val="accent2">
                  <a:lumMod val="50000"/>
                </a:schemeClr>
              </a:solidFill>
              <a:effectLst/>
              <a:latin typeface="Barlow" pitchFamily="2" charset="77"/>
            </a:endParaRPr>
          </a:p>
        </p:txBody>
      </p:sp>
      <p:sp>
        <p:nvSpPr>
          <p:cNvPr id="14" name="Textfeld 13">
            <a:extLst>
              <a:ext uri="{FF2B5EF4-FFF2-40B4-BE49-F238E27FC236}">
                <a16:creationId xmlns:a16="http://schemas.microsoft.com/office/drawing/2014/main" id="{1BC61165-B875-E455-50BA-3054C453EA70}"/>
              </a:ext>
            </a:extLst>
          </p:cNvPr>
          <p:cNvSpPr txBox="1"/>
          <p:nvPr/>
        </p:nvSpPr>
        <p:spPr>
          <a:xfrm>
            <a:off x="269338" y="364021"/>
            <a:ext cx="3186273" cy="6494085"/>
          </a:xfrm>
          <a:prstGeom prst="rect">
            <a:avLst/>
          </a:prstGeom>
          <a:noFill/>
        </p:spPr>
        <p:txBody>
          <a:bodyPr wrap="square" rtlCol="0">
            <a:spAutoFit/>
          </a:bodyPr>
          <a:lstStyle/>
          <a:p>
            <a:pPr algn="l"/>
            <a:r>
              <a:rPr lang="de-DE" sz="1400" b="1" dirty="0">
                <a:solidFill>
                  <a:schemeClr val="accent2">
                    <a:lumMod val="50000"/>
                  </a:schemeClr>
                </a:solidFill>
                <a:latin typeface="Barlow" pitchFamily="2" charset="77"/>
              </a:rPr>
              <a:t>Einfluss auf den Körper</a:t>
            </a:r>
          </a:p>
          <a:p>
            <a:endParaRPr lang="de-DE" sz="1200" b="1" dirty="0">
              <a:solidFill>
                <a:schemeClr val="accent2">
                  <a:lumMod val="50000"/>
                </a:schemeClr>
              </a:solidFill>
              <a:latin typeface="Barlow" pitchFamily="2" charset="77"/>
            </a:endParaRPr>
          </a:p>
          <a:p>
            <a:r>
              <a:rPr lang="de-DE" sz="1300" b="1" dirty="0">
                <a:solidFill>
                  <a:schemeClr val="accent2">
                    <a:lumMod val="50000"/>
                  </a:schemeClr>
                </a:solidFill>
                <a:latin typeface="Barlow" pitchFamily="2" charset="77"/>
              </a:rPr>
              <a:t>Beweglichkeit</a:t>
            </a:r>
            <a:r>
              <a:rPr lang="de-DE" sz="1300" dirty="0">
                <a:solidFill>
                  <a:schemeClr val="accent2">
                    <a:lumMod val="50000"/>
                  </a:schemeClr>
                </a:solidFill>
                <a:latin typeface="Barlow" pitchFamily="2" charset="77"/>
              </a:rPr>
              <a:t> und </a:t>
            </a:r>
            <a:r>
              <a:rPr lang="de-DE" sz="1300" b="1" dirty="0">
                <a:solidFill>
                  <a:schemeClr val="accent2">
                    <a:lumMod val="50000"/>
                  </a:schemeClr>
                </a:solidFill>
                <a:latin typeface="Barlow" pitchFamily="2" charset="77"/>
              </a:rPr>
              <a:t>Flexibilität.  </a:t>
            </a:r>
            <a:r>
              <a:rPr lang="de-DE" sz="1300" dirty="0">
                <a:solidFill>
                  <a:schemeClr val="accent2">
                    <a:lumMod val="50000"/>
                  </a:schemeClr>
                </a:solidFill>
                <a:latin typeface="Barlow" pitchFamily="2" charset="77"/>
              </a:rPr>
              <a:t>Es werden die Faszien gedehnt und Muskeln aufgebaut.  Das erhöht Deine Stabilität, die Knochendichte, die Effizienz in der Bewegung und führt zu einer Entlastung der Gelenke.</a:t>
            </a:r>
          </a:p>
          <a:p>
            <a:endParaRPr lang="de-DE" sz="1300" dirty="0">
              <a:solidFill>
                <a:schemeClr val="accent2">
                  <a:lumMod val="50000"/>
                </a:schemeClr>
              </a:solidFill>
              <a:latin typeface="Barlow" pitchFamily="2" charset="77"/>
            </a:endParaRPr>
          </a:p>
          <a:p>
            <a:r>
              <a:rPr lang="de-DE" sz="1300" dirty="0">
                <a:solidFill>
                  <a:schemeClr val="accent2">
                    <a:lumMod val="50000"/>
                  </a:schemeClr>
                </a:solidFill>
                <a:latin typeface="Barlow" pitchFamily="2" charset="77"/>
              </a:rPr>
              <a:t>Durch die langsamen Bewegungen des Taijiquan werden die Muskelrezeptoren, die dem Gehirn melden, wo sich der Muskel gerade befindet (Proprio-rezeptoren), trainiert. Dadurch verbessert sich die </a:t>
            </a:r>
            <a:r>
              <a:rPr lang="de-DE" sz="1300" b="1" dirty="0">
                <a:solidFill>
                  <a:schemeClr val="accent2">
                    <a:lumMod val="50000"/>
                  </a:schemeClr>
                </a:solidFill>
                <a:latin typeface="Barlow" pitchFamily="2" charset="77"/>
              </a:rPr>
              <a:t>Balance</a:t>
            </a:r>
            <a:r>
              <a:rPr lang="de-DE" sz="1300" dirty="0">
                <a:solidFill>
                  <a:schemeClr val="accent2">
                    <a:lumMod val="50000"/>
                  </a:schemeClr>
                </a:solidFill>
                <a:latin typeface="Barlow" pitchFamily="2" charset="77"/>
              </a:rPr>
              <a:t> automatisch. Das Sturzrisiko vermindert sich.</a:t>
            </a:r>
          </a:p>
          <a:p>
            <a:endParaRPr lang="de-DE" sz="1300" dirty="0">
              <a:solidFill>
                <a:schemeClr val="accent2">
                  <a:lumMod val="50000"/>
                </a:schemeClr>
              </a:solidFill>
              <a:latin typeface="Barlow" pitchFamily="2" charset="77"/>
            </a:endParaRPr>
          </a:p>
          <a:p>
            <a:r>
              <a:rPr lang="de-DE" sz="1300" dirty="0">
                <a:solidFill>
                  <a:schemeClr val="accent2">
                    <a:lumMod val="50000"/>
                  </a:schemeClr>
                </a:solidFill>
                <a:latin typeface="Barlow" pitchFamily="2" charset="77"/>
              </a:rPr>
              <a:t>Dank der verbesserten aufgerichteten </a:t>
            </a:r>
            <a:r>
              <a:rPr lang="de-DE" sz="1300" b="1" dirty="0">
                <a:solidFill>
                  <a:schemeClr val="accent2">
                    <a:lumMod val="50000"/>
                  </a:schemeClr>
                </a:solidFill>
                <a:latin typeface="Barlow" pitchFamily="2" charset="77"/>
              </a:rPr>
              <a:t>Haltung</a:t>
            </a:r>
            <a:r>
              <a:rPr lang="de-DE" sz="1300" dirty="0">
                <a:solidFill>
                  <a:schemeClr val="accent2">
                    <a:lumMod val="50000"/>
                  </a:schemeClr>
                </a:solidFill>
                <a:latin typeface="Barlow" pitchFamily="2" charset="77"/>
              </a:rPr>
              <a:t> (unten schwer, oben leicht) kollabiert die Brust weniger, die  </a:t>
            </a:r>
            <a:r>
              <a:rPr lang="de-DE" sz="1300" b="1" dirty="0">
                <a:solidFill>
                  <a:schemeClr val="accent2">
                    <a:lumMod val="50000"/>
                  </a:schemeClr>
                </a:solidFill>
                <a:latin typeface="Barlow" pitchFamily="2" charset="77"/>
              </a:rPr>
              <a:t>Atmung</a:t>
            </a:r>
            <a:r>
              <a:rPr lang="de-DE" sz="1300" dirty="0">
                <a:solidFill>
                  <a:schemeClr val="accent2">
                    <a:lumMod val="50000"/>
                  </a:schemeClr>
                </a:solidFill>
                <a:latin typeface="Barlow" pitchFamily="2" charset="77"/>
              </a:rPr>
              <a:t> wird effizienter, die Sauerstoff-versorgung der Organe verbessert sich. </a:t>
            </a:r>
          </a:p>
          <a:p>
            <a:endParaRPr lang="de-DE" sz="1300" dirty="0">
              <a:solidFill>
                <a:schemeClr val="accent2">
                  <a:lumMod val="50000"/>
                </a:schemeClr>
              </a:solidFill>
              <a:latin typeface="Barlow" pitchFamily="2" charset="77"/>
            </a:endParaRPr>
          </a:p>
          <a:p>
            <a:r>
              <a:rPr lang="de-DE" sz="1300" dirty="0">
                <a:solidFill>
                  <a:schemeClr val="accent2">
                    <a:lumMod val="50000"/>
                  </a:schemeClr>
                </a:solidFill>
                <a:latin typeface="Barlow" pitchFamily="2" charset="77"/>
              </a:rPr>
              <a:t>Die tiefe Bauchatmung verbessert ebenfalls die Atmung und aktiviert den Vagusnerv, unser „Entspannungs-system“. </a:t>
            </a:r>
          </a:p>
          <a:p>
            <a:endParaRPr lang="de-DE" sz="1300" dirty="0">
              <a:solidFill>
                <a:schemeClr val="accent2">
                  <a:lumMod val="50000"/>
                </a:schemeClr>
              </a:solidFill>
              <a:latin typeface="Barlow" pitchFamily="2" charset="77"/>
            </a:endParaRPr>
          </a:p>
          <a:p>
            <a:r>
              <a:rPr lang="de-DE" sz="1300" b="0" i="0" u="none" strike="noStrike" dirty="0">
                <a:solidFill>
                  <a:schemeClr val="accent2">
                    <a:lumMod val="50000"/>
                  </a:schemeClr>
                </a:solidFill>
                <a:effectLst/>
                <a:latin typeface="Barlow" pitchFamily="2" charset="77"/>
              </a:rPr>
              <a:t>Taiji senkt den </a:t>
            </a:r>
            <a:r>
              <a:rPr lang="de-DE" sz="1300" b="1" i="0" u="none" strike="noStrike" dirty="0">
                <a:solidFill>
                  <a:schemeClr val="accent2">
                    <a:lumMod val="50000"/>
                  </a:schemeClr>
                </a:solidFill>
                <a:effectLst/>
                <a:latin typeface="Barlow" pitchFamily="2" charset="77"/>
              </a:rPr>
              <a:t>Cortisolspiegel</a:t>
            </a:r>
            <a:r>
              <a:rPr lang="de-DE" sz="1300" dirty="0">
                <a:solidFill>
                  <a:schemeClr val="accent2">
                    <a:lumMod val="50000"/>
                  </a:schemeClr>
                </a:solidFill>
                <a:latin typeface="Barlow" pitchFamily="2" charset="77"/>
              </a:rPr>
              <a:t>. </a:t>
            </a:r>
            <a:r>
              <a:rPr lang="de-DE" sz="1300" b="0" i="0" u="none" strike="noStrike" dirty="0">
                <a:solidFill>
                  <a:schemeClr val="accent2">
                    <a:lumMod val="50000"/>
                  </a:schemeClr>
                </a:solidFill>
                <a:effectLst/>
                <a:latin typeface="Barlow" pitchFamily="2" charset="77"/>
              </a:rPr>
              <a:t> Dies wirkt entzündungshemmend und senkt den </a:t>
            </a:r>
            <a:r>
              <a:rPr lang="de-DE" sz="1300" dirty="0">
                <a:solidFill>
                  <a:schemeClr val="accent2">
                    <a:lumMod val="50000"/>
                  </a:schemeClr>
                </a:solidFill>
                <a:latin typeface="Barlow" pitchFamily="2" charset="77"/>
              </a:rPr>
              <a:t>Blutdruck. D</a:t>
            </a:r>
            <a:r>
              <a:rPr lang="de-DE" sz="1300" i="0" u="none" strike="noStrike" dirty="0">
                <a:solidFill>
                  <a:schemeClr val="accent2">
                    <a:lumMod val="50000"/>
                  </a:schemeClr>
                </a:solidFill>
                <a:effectLst/>
                <a:latin typeface="Barlow" pitchFamily="2" charset="77"/>
              </a:rPr>
              <a:t>ie </a:t>
            </a:r>
            <a:r>
              <a:rPr lang="de-DE" sz="1300" dirty="0">
                <a:solidFill>
                  <a:schemeClr val="accent2">
                    <a:lumMod val="50000"/>
                  </a:schemeClr>
                </a:solidFill>
                <a:latin typeface="Barlow" pitchFamily="2" charset="77"/>
              </a:rPr>
              <a:t>Anzahl der </a:t>
            </a:r>
            <a:r>
              <a:rPr lang="de-DE" sz="1300" i="0" u="none" strike="noStrike" dirty="0">
                <a:solidFill>
                  <a:schemeClr val="accent2">
                    <a:lumMod val="50000"/>
                  </a:schemeClr>
                </a:solidFill>
                <a:effectLst/>
                <a:latin typeface="Barlow" pitchFamily="2" charset="77"/>
              </a:rPr>
              <a:t>Immunzellen, die unter Stress sinkt,  nimmt zu. </a:t>
            </a:r>
            <a:endParaRPr lang="de-DE" sz="1300" dirty="0">
              <a:solidFill>
                <a:schemeClr val="accent2">
                  <a:lumMod val="50000"/>
                </a:schemeClr>
              </a:solidFill>
              <a:latin typeface="Barlow" pitchFamily="2" charset="77"/>
            </a:endParaRPr>
          </a:p>
        </p:txBody>
      </p:sp>
      <p:sp>
        <p:nvSpPr>
          <p:cNvPr id="8" name="Textfeld 7">
            <a:extLst>
              <a:ext uri="{FF2B5EF4-FFF2-40B4-BE49-F238E27FC236}">
                <a16:creationId xmlns:a16="http://schemas.microsoft.com/office/drawing/2014/main" id="{D223DB33-98D0-55D4-7D0C-C29AF63D0CB9}"/>
              </a:ext>
            </a:extLst>
          </p:cNvPr>
          <p:cNvSpPr txBox="1"/>
          <p:nvPr/>
        </p:nvSpPr>
        <p:spPr>
          <a:xfrm>
            <a:off x="3852954" y="3861461"/>
            <a:ext cx="2844316" cy="1708160"/>
          </a:xfrm>
          <a:prstGeom prst="rect">
            <a:avLst/>
          </a:prstGeom>
          <a:noFill/>
        </p:spPr>
        <p:txBody>
          <a:bodyPr wrap="square" rtlCol="0">
            <a:spAutoFit/>
          </a:bodyPr>
          <a:lstStyle/>
          <a:p>
            <a:pPr algn="ctr"/>
            <a:r>
              <a:rPr lang="de-DE" sz="1400" b="1" dirty="0">
                <a:solidFill>
                  <a:schemeClr val="accent2">
                    <a:lumMod val="50000"/>
                  </a:schemeClr>
                </a:solidFill>
                <a:latin typeface="Barlow" pitchFamily="2" charset="77"/>
              </a:rPr>
              <a:t>Dr. Anja Schäfer-Jugel</a:t>
            </a:r>
          </a:p>
          <a:p>
            <a:pPr algn="ctr"/>
            <a:endParaRPr lang="de-DE" sz="1400" b="1" dirty="0">
              <a:solidFill>
                <a:schemeClr val="accent2">
                  <a:lumMod val="50000"/>
                </a:schemeClr>
              </a:solidFill>
              <a:latin typeface="Barlow" pitchFamily="2" charset="77"/>
            </a:endParaRPr>
          </a:p>
          <a:p>
            <a:pPr algn="ctr"/>
            <a:r>
              <a:rPr lang="de-DE" sz="1100" dirty="0">
                <a:solidFill>
                  <a:schemeClr val="accent2">
                    <a:lumMod val="50000"/>
                  </a:schemeClr>
                </a:solidFill>
                <a:latin typeface="Barlow" pitchFamily="2" charset="77"/>
              </a:rPr>
              <a:t>Bundesvereinigung für Taijiquan und </a:t>
            </a:r>
            <a:r>
              <a:rPr lang="de-DE" sz="1100" dirty="0" err="1">
                <a:solidFill>
                  <a:schemeClr val="accent2">
                    <a:lumMod val="50000"/>
                  </a:schemeClr>
                </a:solidFill>
                <a:latin typeface="Barlow" pitchFamily="2" charset="77"/>
              </a:rPr>
              <a:t>QiGong</a:t>
            </a:r>
            <a:r>
              <a:rPr lang="de-DE" sz="1100" dirty="0">
                <a:solidFill>
                  <a:schemeClr val="accent2">
                    <a:lumMod val="50000"/>
                  </a:schemeClr>
                </a:solidFill>
                <a:latin typeface="Barlow" pitchFamily="2" charset="77"/>
              </a:rPr>
              <a:t> (BVTQ) lizenziert (Prävention Lizenz E) </a:t>
            </a:r>
          </a:p>
          <a:p>
            <a:pPr algn="ctr"/>
            <a:endParaRPr lang="de-DE" sz="1100" dirty="0">
              <a:solidFill>
                <a:schemeClr val="accent2">
                  <a:lumMod val="50000"/>
                </a:schemeClr>
              </a:solidFill>
              <a:latin typeface="Barlow" pitchFamily="2" charset="77"/>
            </a:endParaRPr>
          </a:p>
          <a:p>
            <a:pPr algn="ctr"/>
            <a:r>
              <a:rPr lang="de-DE" sz="1100" dirty="0">
                <a:solidFill>
                  <a:schemeClr val="accent2">
                    <a:lumMod val="50000"/>
                  </a:schemeClr>
                </a:solidFill>
                <a:latin typeface="Barlow" pitchFamily="2" charset="77"/>
              </a:rPr>
              <a:t>Zentralen Prüfstelle Prävention ZPP der gesetzlichen Krankenkassen  lizensiert für Stressmanagement - Förderung von Entspannung und Erholung - Tai Chi</a:t>
            </a:r>
          </a:p>
        </p:txBody>
      </p:sp>
      <p:pic>
        <p:nvPicPr>
          <p:cNvPr id="9" name="Grafik 8" descr="Ein Bild, das Kleidung, Person, Sport, Entwurf enthält.&#10;&#10;KI-generierte Inhalte können fehlerhaft sein.">
            <a:extLst>
              <a:ext uri="{FF2B5EF4-FFF2-40B4-BE49-F238E27FC236}">
                <a16:creationId xmlns:a16="http://schemas.microsoft.com/office/drawing/2014/main" id="{67FE34A3-D97D-D02A-B3F9-8296BD2A7F6D}"/>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4148128" y="389961"/>
            <a:ext cx="2304397" cy="3456596"/>
          </a:xfrm>
          <a:prstGeom prst="rect">
            <a:avLst/>
          </a:prstGeom>
        </p:spPr>
      </p:pic>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Macintosh PowerPoint</Application>
  <PresentationFormat>Benutzerdefiniert</PresentationFormat>
  <Paragraphs>86</Paragraphs>
  <Slides>2</Slides>
  <Notes>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vt:i4>
      </vt:variant>
    </vt:vector>
  </HeadingPairs>
  <TitlesOfParts>
    <vt:vector size="9" baseType="lpstr">
      <vt:lpstr>Arial</vt:lpstr>
      <vt:lpstr>Barlow</vt:lpstr>
      <vt:lpstr>Barlow Regular</vt:lpstr>
      <vt:lpstr>Calibri</vt:lpstr>
      <vt:lpstr>Calibri Light</vt:lpstr>
      <vt:lpstr>Larissa</vt:lpstr>
      <vt:lpstr>Benutzerdefiniertes Design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Schürmann, Melanie</dc:creator>
  <cp:lastModifiedBy>Anja Schaefer</cp:lastModifiedBy>
  <cp:revision>46</cp:revision>
  <cp:lastPrinted>2026-02-16T09:46:36Z</cp:lastPrinted>
  <dcterms:created xsi:type="dcterms:W3CDTF">2016-04-28T07:46:43Z</dcterms:created>
  <dcterms:modified xsi:type="dcterms:W3CDTF">2026-02-16T09:51:51Z</dcterms:modified>
</cp:coreProperties>
</file>